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84" r:id="rId5"/>
  </p:sldMasterIdLst>
  <p:notesMasterIdLst>
    <p:notesMasterId r:id="rId38"/>
  </p:notesMasterIdLst>
  <p:sldIdLst>
    <p:sldId id="256" r:id="rId6"/>
    <p:sldId id="257" r:id="rId7"/>
    <p:sldId id="258" r:id="rId8"/>
    <p:sldId id="266" r:id="rId9"/>
    <p:sldId id="267" r:id="rId10"/>
    <p:sldId id="259" r:id="rId11"/>
    <p:sldId id="260" r:id="rId12"/>
    <p:sldId id="261" r:id="rId13"/>
    <p:sldId id="262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0" r:id="rId25"/>
    <p:sldId id="278" r:id="rId26"/>
    <p:sldId id="279" r:id="rId27"/>
    <p:sldId id="280" r:id="rId28"/>
    <p:sldId id="285" r:id="rId29"/>
    <p:sldId id="287" r:id="rId30"/>
    <p:sldId id="286" r:id="rId31"/>
    <p:sldId id="281" r:id="rId32"/>
    <p:sldId id="282" r:id="rId33"/>
    <p:sldId id="283" r:id="rId34"/>
    <p:sldId id="288" r:id="rId35"/>
    <p:sldId id="284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828FC9-A56A-6EA8-691D-BA58E19DB182}" v="6" dt="2024-10-07T07:03:37.998"/>
    <p1510:client id="{B3E9F1FA-99D4-B245-52D5-0A15AF75621E}" v="12" dt="2024-10-07T09:24:25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3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ł Sadowski" userId="113a897cb3cdde1e" providerId="LiveId" clId="{1FB17820-376B-4566-A4B8-86AD31CC9130}"/>
    <pc:docChg chg="custSel addSld modSld modMainMaster">
      <pc:chgData name="Michał Sadowski" userId="113a897cb3cdde1e" providerId="LiveId" clId="{1FB17820-376B-4566-A4B8-86AD31CC9130}" dt="2024-04-18T19:45:10.161" v="60" actId="6014"/>
      <pc:docMkLst>
        <pc:docMk/>
      </pc:docMkLst>
      <pc:sldChg chg="modSp">
        <pc:chgData name="Michał Sadowski" userId="113a897cb3cdde1e" providerId="LiveId" clId="{1FB17820-376B-4566-A4B8-86AD31CC9130}" dt="2024-04-18T19:29:57.290" v="0"/>
        <pc:sldMkLst>
          <pc:docMk/>
          <pc:sldMk cId="3183648747" sldId="256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2" creationId="{321C3F91-B0F6-F32C-9685-D17905EA71E7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3183648747" sldId="256"/>
            <ac:spMk id="3" creationId="{02395A24-37C0-A695-CCE7-96772F485FAF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2446621696" sldId="257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2446621696" sldId="257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36.461" v="51" actId="700"/>
        <pc:sldMkLst>
          <pc:docMk/>
          <pc:sldMk cId="21339057" sldId="258"/>
        </pc:sldMkLst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36.461" v="51" actId="700"/>
          <ac:spMkLst>
            <pc:docMk/>
            <pc:sldMk cId="21339057" sldId="258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0.785" v="52" actId="700"/>
        <pc:sldMkLst>
          <pc:docMk/>
          <pc:sldMk cId="3369914746" sldId="259"/>
        </pc:sldMkLst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0.785" v="52" actId="700"/>
          <ac:spMkLst>
            <pc:docMk/>
            <pc:sldMk cId="3369914746" sldId="259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3:49.974" v="53" actId="700"/>
        <pc:sldMkLst>
          <pc:docMk/>
          <pc:sldMk cId="3043160211" sldId="260"/>
        </pc:sldMkLst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3:49.974" v="53" actId="700"/>
          <ac:spMkLst>
            <pc:docMk/>
            <pc:sldMk cId="3043160211" sldId="260"/>
            <ac:spMk id="5" creationId="{C33592B9-9D08-4CC5-79E0-4715D66CE161}"/>
          </ac:spMkLst>
        </pc:spChg>
      </pc:sldChg>
      <pc:sldChg chg="modSp mod modClrScheme chgLayout">
        <pc:chgData name="Michał Sadowski" userId="113a897cb3cdde1e" providerId="LiveId" clId="{1FB17820-376B-4566-A4B8-86AD31CC9130}" dt="2024-04-18T19:44:03.159" v="54" actId="700"/>
        <pc:sldMkLst>
          <pc:docMk/>
          <pc:sldMk cId="3103465210" sldId="261"/>
        </pc:sldMkLst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4" creationId="{36E55460-8A90-5580-E513-0693E23AD7FC}"/>
          </ac:spMkLst>
        </pc:spChg>
        <pc:spChg chg="mod ord">
          <ac:chgData name="Michał Sadowski" userId="113a897cb3cdde1e" providerId="LiveId" clId="{1FB17820-376B-4566-A4B8-86AD31CC9130}" dt="2024-04-18T19:44:03.159" v="54" actId="700"/>
          <ac:spMkLst>
            <pc:docMk/>
            <pc:sldMk cId="3103465210" sldId="261"/>
            <ac:spMk id="5" creationId="{C33592B9-9D08-4CC5-79E0-4715D66CE161}"/>
          </ac:spMkLst>
        </pc:spChg>
      </pc:sldChg>
      <pc:sldChg chg="modSp">
        <pc:chgData name="Michał Sadowski" userId="113a897cb3cdde1e" providerId="LiveId" clId="{1FB17820-376B-4566-A4B8-86AD31CC9130}" dt="2024-04-18T19:29:57.290" v="0"/>
        <pc:sldMkLst>
          <pc:docMk/>
          <pc:sldMk cId="1249952260" sldId="262"/>
        </pc:sldMkLst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4" creationId="{36E55460-8A90-5580-E513-0693E23AD7FC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k cId="1249952260" sldId="262"/>
            <ac:spMk id="5" creationId="{C33592B9-9D08-4CC5-79E0-4715D66CE161}"/>
          </ac:spMkLst>
        </pc:spChg>
      </pc:sldChg>
      <pc:sldChg chg="addSp modSp mod modClrScheme chgLayout">
        <pc:chgData name="Michał Sadowski" userId="113a897cb3cdde1e" providerId="LiveId" clId="{1FB17820-376B-4566-A4B8-86AD31CC9130}" dt="2024-04-18T19:44:27.766" v="55" actId="700"/>
        <pc:sldMkLst>
          <pc:docMk/>
          <pc:sldMk cId="3877404633" sldId="263"/>
        </pc:sldMkLst>
        <pc:spChg chg="add 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2" creationId="{209B3910-8B75-B305-5403-8594B47D72FF}"/>
          </ac:spMkLst>
        </pc:spChg>
        <pc:spChg chg="mod ord">
          <ac:chgData name="Michał Sadowski" userId="113a897cb3cdde1e" providerId="LiveId" clId="{1FB17820-376B-4566-A4B8-86AD31CC9130}" dt="2024-04-18T19:44:27.766" v="55" actId="700"/>
          <ac:spMkLst>
            <pc:docMk/>
            <pc:sldMk cId="3877404633" sldId="263"/>
            <ac:spMk id="4" creationId="{36E55460-8A90-5580-E513-0693E23AD7FC}"/>
          </ac:spMkLst>
        </pc:spChg>
      </pc:sldChg>
      <pc:sldChg chg="mod modClrScheme chgLayout">
        <pc:chgData name="Michał Sadowski" userId="113a897cb3cdde1e" providerId="LiveId" clId="{1FB17820-376B-4566-A4B8-86AD31CC9130}" dt="2024-04-18T19:44:42.128" v="57" actId="700"/>
        <pc:sldMkLst>
          <pc:docMk/>
          <pc:sldMk cId="2403429134" sldId="264"/>
        </pc:sldMkLst>
      </pc:sldChg>
      <pc:sldChg chg="add mod modClrScheme chgLayout">
        <pc:chgData name="Michał Sadowski" userId="113a897cb3cdde1e" providerId="LiveId" clId="{1FB17820-376B-4566-A4B8-86AD31CC9130}" dt="2024-04-18T19:44:45.934" v="58" actId="700"/>
        <pc:sldMkLst>
          <pc:docMk/>
          <pc:sldMk cId="2680398638" sldId="265"/>
        </pc:sldMkLst>
      </pc:sldChg>
      <pc:sldMasterChg chg="modSp modSldLayout">
        <pc:chgData name="Michał Sadowski" userId="113a897cb3cdde1e" providerId="LiveId" clId="{1FB17820-376B-4566-A4B8-86AD31CC9130}" dt="2024-04-18T19:29:57.290" v="0"/>
        <pc:sldMasterMkLst>
          <pc:docMk/>
          <pc:sldMasterMk cId="2525828007" sldId="2147483648"/>
        </pc:sldMasterMkLst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2" creationId="{C3720FCF-99F2-7A24-42F1-EBD4F3377E2E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3" creationId="{F8BC20CC-F572-DE62-0AAB-CCC457410222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4" creationId="{B96A2F9E-3C55-8F8A-D67A-7C9AA57BE0A0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5" creationId="{A5D8732D-4FFE-1FB3-4CFA-9B128DD831C4}"/>
          </ac:spMkLst>
        </pc:spChg>
        <pc:spChg chg="mod">
          <ac:chgData name="Michał Sadowski" userId="113a897cb3cdde1e" providerId="LiveId" clId="{1FB17820-376B-4566-A4B8-86AD31CC9130}" dt="2024-04-18T19:29:57.290" v="0"/>
          <ac:spMkLst>
            <pc:docMk/>
            <pc:sldMasterMk cId="2525828007" sldId="2147483648"/>
            <ac:spMk id="6" creationId="{E64B36AF-2FAC-96CE-CCF7-B6189B2DE130}"/>
          </ac:spMkLst>
        </pc:sp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554683855" sldId="2147483649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2" creationId="{5B3046E8-D4CE-2F58-1510-F9C515512E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554683855" sldId="2147483649"/>
              <ac:spMk id="3" creationId="{D7355C5C-17E7-BAFE-2DE1-B2D645514A42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553652894" sldId="2147483651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2" creationId="{A7471FD6-33E0-2040-45C9-164DEC5A9DB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553652894" sldId="2147483651"/>
              <ac:spMk id="3" creationId="{A93BDA95-0DDB-08BC-079E-0F75B082EA94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2207388274" sldId="2147483652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3" creationId="{2EDA9438-72B6-1420-F28B-4C31D93B296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2207388274" sldId="2147483652"/>
              <ac:spMk id="4" creationId="{60739C1C-2569-9C57-865C-DE7D3271126D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1978653558" sldId="2147483653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2" creationId="{B6E69D5F-480F-8497-ED83-BA0FB63DEA34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3" creationId="{830475AD-A3DA-6F7F-DEE3-4A0D55FFD02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4" creationId="{FEB50444-C4B7-BF77-E77E-32363E5DE133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5" creationId="{8FE2C262-6AE0-AAE5-11C9-FDF32E4CE818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1978653558" sldId="2147483653"/>
              <ac:spMk id="6" creationId="{64637F91-2EC2-E4F2-334F-4C0C1AAE2A5C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381364299" sldId="2147483656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2" creationId="{906D2912-2EB3-7935-32F8-6C235A03FA31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3" creationId="{EB1E4228-55C4-BA66-9130-8E67E9D393FB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381364299" sldId="2147483656"/>
              <ac:spMk id="4" creationId="{F80ACB25-3607-0C37-09BE-F9B3381E74A8}"/>
            </ac:spMkLst>
          </pc:spChg>
        </pc:sldLayoutChg>
        <pc:sldLayoutChg chg="modSp">
          <pc:chgData name="Michał Sadowski" userId="113a897cb3cdde1e" providerId="LiveId" clId="{1FB17820-376B-4566-A4B8-86AD31CC9130}" dt="2024-04-18T19:29:57.290" v="0"/>
          <pc:sldLayoutMkLst>
            <pc:docMk/>
            <pc:sldMasterMk cId="2525828007" sldId="2147483648"/>
            <pc:sldLayoutMk cId="956409312" sldId="2147483657"/>
          </pc:sldLayoutMkLst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2" creationId="{A4E6C3EE-DD3D-CC0A-9622-34AF2925E9DC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3" creationId="{CE6F5ECF-C541-6FC8-65E5-0C48F86A93D6}"/>
            </ac:spMkLst>
          </pc:spChg>
          <pc:spChg chg="mod">
            <ac:chgData name="Michał Sadowski" userId="113a897cb3cdde1e" providerId="LiveId" clId="{1FB17820-376B-4566-A4B8-86AD31CC9130}" dt="2024-04-18T19:29:57.290" v="0"/>
            <ac:spMkLst>
              <pc:docMk/>
              <pc:sldMasterMk cId="2525828007" sldId="2147483648"/>
              <pc:sldLayoutMk cId="956409312" sldId="2147483657"/>
              <ac:spMk id="4" creationId="{A0C8BC86-F3CB-0712-0F2B-63F3D994B27E}"/>
            </ac:spMkLst>
          </pc:spChg>
        </pc:sldLayoutChg>
      </pc:sldMasterChg>
      <pc:sldMasterChg chg="modSp mod setBg delSldLayout modSldLayout sldLayoutOrd">
        <pc:chgData name="Michał Sadowski" userId="113a897cb3cdde1e" providerId="LiveId" clId="{1FB17820-376B-4566-A4B8-86AD31CC9130}" dt="2024-04-18T19:45:10.161" v="60" actId="6014"/>
        <pc:sldMasterMkLst>
          <pc:docMk/>
          <pc:sldMasterMk cId="2137589493" sldId="2147483666"/>
        </pc:sldMasterMkLst>
        <pc:spChg chg="mod">
          <ac:chgData name="Michał Sadowski" userId="113a897cb3cdde1e" providerId="LiveId" clId="{1FB17820-376B-4566-A4B8-86AD31CC9130}" dt="2024-04-18T19:38:41.113" v="19" actId="2711"/>
          <ac:spMkLst>
            <pc:docMk/>
            <pc:sldMasterMk cId="2137589493" sldId="2147483666"/>
            <ac:spMk id="2" creationId="{00000000-0000-0000-0000-000000000000}"/>
          </ac:spMkLst>
        </pc:spChg>
        <pc:spChg chg="mod">
          <ac:chgData name="Michał Sadowski" userId="113a897cb3cdde1e" providerId="LiveId" clId="{1FB17820-376B-4566-A4B8-86AD31CC9130}" dt="2024-04-18T19:38:47.125" v="20" actId="2711"/>
          <ac:spMkLst>
            <pc:docMk/>
            <pc:sldMasterMk cId="2137589493" sldId="2147483666"/>
            <ac:spMk id="3" creationId="{00000000-0000-0000-0000-000000000000}"/>
          </ac:spMkLst>
        </pc:spChg>
        <pc:sldLayoutChg chg="modSp mod">
          <pc:chgData name="Michał Sadowski" userId="113a897cb3cdde1e" providerId="LiveId" clId="{1FB17820-376B-4566-A4B8-86AD31CC9130}" dt="2024-04-18T19:38:15.594" v="18" actId="14100"/>
          <pc:sldLayoutMkLst>
            <pc:docMk/>
            <pc:sldMasterMk cId="2137589493" sldId="2147483666"/>
            <pc:sldLayoutMk cId="3469414517" sldId="2147483671"/>
          </pc:sldLayoutMkLst>
          <pc:spChg chg="mod">
            <ac:chgData name="Michał Sadowski" userId="113a897cb3cdde1e" providerId="LiveId" clId="{1FB17820-376B-4566-A4B8-86AD31CC9130}" dt="2024-04-18T19:38:15.594" v="18" actId="14100"/>
            <ac:spMkLst>
              <pc:docMk/>
              <pc:sldMasterMk cId="2137589493" sldId="2147483666"/>
              <pc:sldLayoutMk cId="3469414517" sldId="2147483671"/>
              <ac:spMk id="2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36:05.033" v="9"/>
          <pc:sldLayoutMkLst>
            <pc:docMk/>
            <pc:sldMasterMk cId="2137589493" sldId="2147483666"/>
            <pc:sldLayoutMk cId="4068754582" sldId="2147483672"/>
          </pc:sldLayoutMkLst>
        </pc:sldLayoutChg>
        <pc:sldLayoutChg chg="modSp mod">
          <pc:chgData name="Michał Sadowski" userId="113a897cb3cdde1e" providerId="LiveId" clId="{1FB17820-376B-4566-A4B8-86AD31CC9130}" dt="2024-04-18T19:38:07.850" v="17" actId="14100"/>
          <pc:sldLayoutMkLst>
            <pc:docMk/>
            <pc:sldMasterMk cId="2137589493" sldId="2147483666"/>
            <pc:sldLayoutMk cId="847960151" sldId="2147483674"/>
          </pc:sldLayoutMkLst>
          <pc:spChg chg="mod">
            <ac:chgData name="Michał Sadowski" userId="113a897cb3cdde1e" providerId="LiveId" clId="{1FB17820-376B-4566-A4B8-86AD31CC9130}" dt="2024-04-18T19:38:07.850" v="17" actId="14100"/>
            <ac:spMkLst>
              <pc:docMk/>
              <pc:sldMasterMk cId="2137589493" sldId="2147483666"/>
              <pc:sldLayoutMk cId="847960151" sldId="2147483674"/>
              <ac:spMk id="3" creationId="{00000000-0000-0000-0000-000000000000}"/>
            </ac:spMkLst>
          </pc:spChg>
        </pc:sldLayoutChg>
        <pc:sldLayoutChg chg="modSp mod">
          <pc:chgData name="Michał Sadowski" userId="113a897cb3cdde1e" providerId="LiveId" clId="{1FB17820-376B-4566-A4B8-86AD31CC9130}" dt="2024-04-18T19:38:03.525" v="16" actId="14100"/>
          <pc:sldLayoutMkLst>
            <pc:docMk/>
            <pc:sldMasterMk cId="2137589493" sldId="2147483666"/>
            <pc:sldLayoutMk cId="4135298055" sldId="2147483675"/>
          </pc:sldLayoutMkLst>
          <pc:spChg chg="mod">
            <ac:chgData name="Michał Sadowski" userId="113a897cb3cdde1e" providerId="LiveId" clId="{1FB17820-376B-4566-A4B8-86AD31CC9130}" dt="2024-04-18T19:38:03.525" v="16" actId="14100"/>
            <ac:spMkLst>
              <pc:docMk/>
              <pc:sldMasterMk cId="2137589493" sldId="2147483666"/>
              <pc:sldLayoutMk cId="4135298055" sldId="2147483675"/>
              <ac:spMk id="3" creationId="{00000000-0000-0000-0000-000000000000}"/>
            </ac:spMkLst>
          </pc:spChg>
        </pc:sldLayoutChg>
        <pc:sldLayoutChg chg="del">
          <pc:chgData name="Michał Sadowski" userId="113a897cb3cdde1e" providerId="LiveId" clId="{1FB17820-376B-4566-A4B8-86AD31CC9130}" dt="2024-04-18T19:37:57.865" v="15" actId="2696"/>
          <pc:sldLayoutMkLst>
            <pc:docMk/>
            <pc:sldMasterMk cId="2137589493" sldId="2147483666"/>
            <pc:sldLayoutMk cId="2693107897" sldId="2147483676"/>
          </pc:sldLayoutMkLst>
        </pc:sldLayoutChg>
        <pc:sldLayoutChg chg="modSp setBg">
          <pc:chgData name="Michał Sadowski" userId="113a897cb3cdde1e" providerId="LiveId" clId="{1FB17820-376B-4566-A4B8-86AD31CC9130}" dt="2024-04-18T19:40:21.103" v="24" actId="207"/>
          <pc:sldLayoutMkLst>
            <pc:docMk/>
            <pc:sldMasterMk cId="2137589493" sldId="2147483666"/>
            <pc:sldLayoutMk cId="2849773937" sldId="2147483676"/>
          </pc:sldLayoutMkLst>
          <pc:spChg chg="mod">
            <ac:chgData name="Michał Sadowski" userId="113a897cb3cdde1e" providerId="LiveId" clId="{1FB17820-376B-4566-A4B8-86AD31CC9130}" dt="2024-04-18T19:40:18.553" v="23" actId="207"/>
            <ac:spMkLst>
              <pc:docMk/>
              <pc:sldMasterMk cId="2137589493" sldId="2147483666"/>
              <pc:sldLayoutMk cId="2849773937" sldId="2147483676"/>
              <ac:spMk id="2" creationId="{00000000-0000-0000-0000-000000000000}"/>
            </ac:spMkLst>
          </pc:spChg>
          <pc:spChg chg="mod">
            <ac:chgData name="Michał Sadowski" userId="113a897cb3cdde1e" providerId="LiveId" clId="{1FB17820-376B-4566-A4B8-86AD31CC9130}" dt="2024-04-18T19:40:21.103" v="24" actId="207"/>
            <ac:spMkLst>
              <pc:docMk/>
              <pc:sldMasterMk cId="2137589493" sldId="2147483666"/>
              <pc:sldLayoutMk cId="2849773937" sldId="2147483676"/>
              <ac:spMk id="3" creationId="{00000000-0000-0000-0000-000000000000}"/>
            </ac:spMkLst>
          </pc:spChg>
        </pc:sldLayoutChg>
        <pc:sldLayoutChg chg="setBg">
          <pc:chgData name="Michał Sadowski" userId="113a897cb3cdde1e" providerId="LiveId" clId="{1FB17820-376B-4566-A4B8-86AD31CC9130}" dt="2024-04-18T19:40:38.039" v="29"/>
          <pc:sldLayoutMkLst>
            <pc:docMk/>
            <pc:sldMasterMk cId="2137589493" sldId="2147483666"/>
            <pc:sldLayoutMk cId="744912719" sldId="2147483677"/>
          </pc:sldLayoutMkLst>
        </pc:sldLayoutChg>
        <pc:sldLayoutChg chg="del">
          <pc:chgData name="Michał Sadowski" userId="113a897cb3cdde1e" providerId="LiveId" clId="{1FB17820-376B-4566-A4B8-86AD31CC9130}" dt="2024-04-18T19:37:57.848" v="14" actId="2696"/>
          <pc:sldLayoutMkLst>
            <pc:docMk/>
            <pc:sldMasterMk cId="2137589493" sldId="2147483666"/>
            <pc:sldLayoutMk cId="2572217661" sldId="2147483677"/>
          </pc:sldLayoutMkLst>
        </pc:sldLayoutChg>
        <pc:sldLayoutChg chg="del">
          <pc:chgData name="Michał Sadowski" userId="113a897cb3cdde1e" providerId="LiveId" clId="{1FB17820-376B-4566-A4B8-86AD31CC9130}" dt="2024-04-18T19:40:23.148" v="25" actId="2696"/>
          <pc:sldLayoutMkLst>
            <pc:docMk/>
            <pc:sldMasterMk cId="2137589493" sldId="2147483666"/>
            <pc:sldLayoutMk cId="2752154372" sldId="2147483677"/>
          </pc:sldLayoutMkLst>
        </pc:sldLayoutChg>
        <pc:sldLayoutChg chg="setBg">
          <pc:chgData name="Michał Sadowski" userId="113a897cb3cdde1e" providerId="LiveId" clId="{1FB17820-376B-4566-A4B8-86AD31CC9130}" dt="2024-04-18T19:40:45.031" v="31"/>
          <pc:sldLayoutMkLst>
            <pc:docMk/>
            <pc:sldMasterMk cId="2137589493" sldId="2147483666"/>
            <pc:sldLayoutMk cId="2405920944" sldId="2147483678"/>
          </pc:sldLayoutMkLst>
        </pc:sldLayoutChg>
        <pc:sldLayoutChg chg="del">
          <pc:chgData name="Michał Sadowski" userId="113a897cb3cdde1e" providerId="LiveId" clId="{1FB17820-376B-4566-A4B8-86AD31CC9130}" dt="2024-04-18T19:40:23.982" v="26" actId="2696"/>
          <pc:sldLayoutMkLst>
            <pc:docMk/>
            <pc:sldMasterMk cId="2137589493" sldId="2147483666"/>
            <pc:sldLayoutMk cId="3088876925" sldId="2147483678"/>
          </pc:sldLayoutMkLst>
        </pc:sldLayoutChg>
        <pc:sldLayoutChg chg="del">
          <pc:chgData name="Michał Sadowski" userId="113a897cb3cdde1e" providerId="LiveId" clId="{1FB17820-376B-4566-A4B8-86AD31CC9130}" dt="2024-04-18T19:40:25.061" v="27" actId="2696"/>
          <pc:sldLayoutMkLst>
            <pc:docMk/>
            <pc:sldMasterMk cId="2137589493" sldId="2147483666"/>
            <pc:sldLayoutMk cId="394131228" sldId="2147483679"/>
          </pc:sldLayoutMkLst>
        </pc:sldLayoutChg>
        <pc:sldLayoutChg chg="setBg">
          <pc:chgData name="Michał Sadowski" userId="113a897cb3cdde1e" providerId="LiveId" clId="{1FB17820-376B-4566-A4B8-86AD31CC9130}" dt="2024-04-18T19:40:52.032" v="33"/>
          <pc:sldLayoutMkLst>
            <pc:docMk/>
            <pc:sldMasterMk cId="2137589493" sldId="2147483666"/>
            <pc:sldLayoutMk cId="646000788" sldId="2147483679"/>
          </pc:sldLayoutMkLst>
        </pc:sldLayoutChg>
        <pc:sldLayoutChg chg="setBg">
          <pc:chgData name="Michał Sadowski" userId="113a897cb3cdde1e" providerId="LiveId" clId="{1FB17820-376B-4566-A4B8-86AD31CC9130}" dt="2024-04-18T19:41:06.457" v="35"/>
          <pc:sldLayoutMkLst>
            <pc:docMk/>
            <pc:sldMasterMk cId="2137589493" sldId="2147483666"/>
            <pc:sldLayoutMk cId="2494421321" sldId="2147483680"/>
          </pc:sldLayoutMkLst>
        </pc:sldLayoutChg>
        <pc:sldLayoutChg chg="setBg">
          <pc:chgData name="Michał Sadowski" userId="113a897cb3cdde1e" providerId="LiveId" clId="{1FB17820-376B-4566-A4B8-86AD31CC9130}" dt="2024-04-18T19:41:29.567" v="41"/>
          <pc:sldLayoutMkLst>
            <pc:docMk/>
            <pc:sldMasterMk cId="2137589493" sldId="2147483666"/>
            <pc:sldLayoutMk cId="1780132343" sldId="2147483681"/>
          </pc:sldLayoutMkLst>
        </pc:sldLayoutChg>
        <pc:sldLayoutChg chg="mod setBg">
          <pc:chgData name="Michał Sadowski" userId="113a897cb3cdde1e" providerId="LiveId" clId="{1FB17820-376B-4566-A4B8-86AD31CC9130}" dt="2024-04-18T19:45:10.161" v="60" actId="6014"/>
          <pc:sldLayoutMkLst>
            <pc:docMk/>
            <pc:sldMasterMk cId="2137589493" sldId="2147483666"/>
            <pc:sldLayoutMk cId="1940006842" sldId="2147483682"/>
          </pc:sldLayoutMkLst>
        </pc:sldLayoutChg>
        <pc:sldLayoutChg chg="mod ord setBg">
          <pc:chgData name="Michał Sadowski" userId="113a897cb3cdde1e" providerId="LiveId" clId="{1FB17820-376B-4566-A4B8-86AD31CC9130}" dt="2024-04-18T19:44:58.554" v="59" actId="6014"/>
          <pc:sldLayoutMkLst>
            <pc:docMk/>
            <pc:sldMasterMk cId="2137589493" sldId="2147483666"/>
            <pc:sldLayoutMk cId="103893884" sldId="2147483683"/>
          </pc:sldLayoutMkLst>
        </pc:sldLayoutChg>
      </pc:sldMasterChg>
    </pc:docChg>
  </pc:docChgLst>
  <pc:docChgLst>
    <pc:chgData name="Mariusz Wojcik" userId="S::mariusz.wojcik@datacommunity.pl::c782dd80-bbc4-4113-8d18-2be1c1dc376b" providerId="AD" clId="Web-{B3E9F1FA-99D4-B245-52D5-0A15AF75621E}"/>
    <pc:docChg chg="modSld">
      <pc:chgData name="Mariusz Wojcik" userId="S::mariusz.wojcik@datacommunity.pl::c782dd80-bbc4-4113-8d18-2be1c1dc376b" providerId="AD" clId="Web-{B3E9F1FA-99D4-B245-52D5-0A15AF75621E}" dt="2024-10-07T09:24:25.627" v="7" actId="1076"/>
      <pc:docMkLst>
        <pc:docMk/>
      </pc:docMkLst>
      <pc:sldChg chg="modSp">
        <pc:chgData name="Mariusz Wojcik" userId="S::mariusz.wojcik@datacommunity.pl::c782dd80-bbc4-4113-8d18-2be1c1dc376b" providerId="AD" clId="Web-{B3E9F1FA-99D4-B245-52D5-0A15AF75621E}" dt="2024-10-07T09:24:25.627" v="7" actId="1076"/>
        <pc:sldMkLst>
          <pc:docMk/>
          <pc:sldMk cId="3183648747" sldId="256"/>
        </pc:sldMkLst>
        <pc:spChg chg="mod">
          <ac:chgData name="Mariusz Wojcik" userId="S::mariusz.wojcik@datacommunity.pl::c782dd80-bbc4-4113-8d18-2be1c1dc376b" providerId="AD" clId="Web-{B3E9F1FA-99D4-B245-52D5-0A15AF75621E}" dt="2024-10-07T09:24:25.627" v="7" actId="1076"/>
          <ac:spMkLst>
            <pc:docMk/>
            <pc:sldMk cId="3183648747" sldId="256"/>
            <ac:spMk id="11" creationId="{155C6877-48CA-2860-E975-694DC23E446A}"/>
          </ac:spMkLst>
        </pc:spChg>
      </pc:sldChg>
    </pc:docChg>
  </pc:docChgLst>
  <pc:docChgLst>
    <pc:chgData name="Mariusz Wojcik" userId="S::mariusz.wojcik@datacommunity.pl::c782dd80-bbc4-4113-8d18-2be1c1dc376b" providerId="AD" clId="Web-{5D828FC9-A56A-6EA8-691D-BA58E19DB182}"/>
    <pc:docChg chg="modSld">
      <pc:chgData name="Mariusz Wojcik" userId="S::mariusz.wojcik@datacommunity.pl::c782dd80-bbc4-4113-8d18-2be1c1dc376b" providerId="AD" clId="Web-{5D828FC9-A56A-6EA8-691D-BA58E19DB182}" dt="2024-10-07T07:03:37.998" v="3" actId="1076"/>
      <pc:docMkLst>
        <pc:docMk/>
      </pc:docMkLst>
      <pc:sldChg chg="modSp">
        <pc:chgData name="Mariusz Wojcik" userId="S::mariusz.wojcik@datacommunity.pl::c782dd80-bbc4-4113-8d18-2be1c1dc376b" providerId="AD" clId="Web-{5D828FC9-A56A-6EA8-691D-BA58E19DB182}" dt="2024-10-07T07:03:37.998" v="3" actId="1076"/>
        <pc:sldMkLst>
          <pc:docMk/>
          <pc:sldMk cId="3183648747" sldId="256"/>
        </pc:sldMkLst>
        <pc:spChg chg="mod">
          <ac:chgData name="Mariusz Wojcik" userId="S::mariusz.wojcik@datacommunity.pl::c782dd80-bbc4-4113-8d18-2be1c1dc376b" providerId="AD" clId="Web-{5D828FC9-A56A-6EA8-691D-BA58E19DB182}" dt="2024-10-07T07:03:37.998" v="3" actId="1076"/>
          <ac:spMkLst>
            <pc:docMk/>
            <pc:sldMk cId="3183648747" sldId="256"/>
            <ac:spMk id="14" creationId="{75B4AC1B-72C2-296C-6670-F8B70C623C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4A168-8D18-407D-AA05-ED614D74D33E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86471-A757-42C1-B3D8-A392364B4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43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A0CD4-7339-4510-84DC-F59127AC3E6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61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A0CD4-7339-4510-84DC-F59127AC3E6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3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23797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627991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2424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4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0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204755"/>
            <a:ext cx="4629150" cy="46562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48417"/>
            <a:ext cx="4629150" cy="471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8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6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47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8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5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0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03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90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80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8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06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9C1C-2569-9C57-865C-DE7D3271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88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648793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4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3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126836"/>
            <a:ext cx="4629150" cy="473421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69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117600"/>
            <a:ext cx="4629150" cy="47434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35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9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6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3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3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83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64856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1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ficialintelligenceact.eu/assessment/eu-ai-act-compliance-checker/" TargetMode="Externa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plexity.ai/" TargetMode="Externa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Ilustracja">
            <a:extLst>
              <a:ext uri="{FF2B5EF4-FFF2-40B4-BE49-F238E27FC236}">
                <a16:creationId xmlns:a16="http://schemas.microsoft.com/office/drawing/2014/main" id="{7F30C1D3-683D-C1D0-D8E5-1896AC28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11342A79-9EF4-C763-0807-8AD0E042B630}"/>
              </a:ext>
            </a:extLst>
          </p:cNvPr>
          <p:cNvGrpSpPr/>
          <p:nvPr/>
        </p:nvGrpSpPr>
        <p:grpSpPr>
          <a:xfrm>
            <a:off x="3419750" y="1587381"/>
            <a:ext cx="2770134" cy="1058303"/>
            <a:chOff x="4559664" y="1259683"/>
            <a:chExt cx="3693512" cy="141107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39DC4CD-C524-8DBD-629B-0ED570B1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01" y="2003718"/>
              <a:ext cx="2915671" cy="6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155C6877-48CA-2860-E975-694DC23E446A}"/>
                </a:ext>
              </a:extLst>
            </p:cNvPr>
            <p:cNvSpPr txBox="1">
              <a:spLocks/>
            </p:cNvSpPr>
            <p:nvPr/>
          </p:nvSpPr>
          <p:spPr>
            <a:xfrm>
              <a:off x="4559664" y="1259683"/>
              <a:ext cx="3693512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l-PL" sz="2400" b="1" dirty="0">
                  <a:latin typeface="Open Sans"/>
                  <a:ea typeface="Open Sans"/>
                  <a:cs typeface="Open Sans"/>
                </a:rPr>
                <a:t>SILVER SPONSOR</a:t>
              </a:r>
              <a:endParaRPr lang="pl-PL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E2F24C4D-092C-0F9E-BD8A-12E6354E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07" y="3615538"/>
            <a:ext cx="620342" cy="4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5B0DC45-FB09-B0BC-B5ED-DE570DCB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30" y="3684785"/>
            <a:ext cx="853252" cy="30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5B4AC1B-72C2-296C-6670-F8B70C623C73}"/>
              </a:ext>
            </a:extLst>
          </p:cNvPr>
          <p:cNvSpPr txBox="1"/>
          <p:nvPr/>
        </p:nvSpPr>
        <p:spPr>
          <a:xfrm>
            <a:off x="3732543" y="3134248"/>
            <a:ext cx="2029162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500" b="1" dirty="0">
                <a:latin typeface="Open Sans"/>
                <a:ea typeface="Open Sans"/>
                <a:cs typeface="Open Sans"/>
              </a:rPr>
              <a:t>BRONZE SPONSORS</a:t>
            </a:r>
            <a:endParaRPr lang="pl-PL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8787AC0-81A5-C644-79E3-F8C283D72A4D}"/>
              </a:ext>
            </a:extLst>
          </p:cNvPr>
          <p:cNvGrpSpPr/>
          <p:nvPr/>
        </p:nvGrpSpPr>
        <p:grpSpPr>
          <a:xfrm>
            <a:off x="946357" y="4920810"/>
            <a:ext cx="7722282" cy="1502552"/>
            <a:chOff x="1261809" y="4576667"/>
            <a:chExt cx="10296376" cy="2003403"/>
          </a:xfrm>
        </p:grpSpPr>
        <p:pic>
          <p:nvPicPr>
            <p:cNvPr id="16" name="Picture 10" descr="PyData">
              <a:extLst>
                <a:ext uri="{FF2B5EF4-FFF2-40B4-BE49-F238E27FC236}">
                  <a16:creationId xmlns:a16="http://schemas.microsoft.com/office/drawing/2014/main" id="{79728034-4D02-0C47-3AB1-7F92C9D6B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580" y="4576667"/>
              <a:ext cx="3561605" cy="200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60DEB14F-9830-5CC4-7E2B-B2243F9F0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233" y="5010670"/>
              <a:ext cx="2533533" cy="113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4CCC95B6-0982-64A8-3B97-AF1B4D0A066A}"/>
                </a:ext>
              </a:extLst>
            </p:cNvPr>
            <p:cNvSpPr txBox="1"/>
            <p:nvPr/>
          </p:nvSpPr>
          <p:spPr>
            <a:xfrm>
              <a:off x="5449272" y="4689104"/>
              <a:ext cx="15503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5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PARTNERS</a:t>
              </a:r>
            </a:p>
          </p:txBody>
        </p:sp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64DDA2C7-BCB4-9564-5E3A-AA1636F4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1809" y="5280674"/>
              <a:ext cx="2305615" cy="595390"/>
            </a:xfrm>
            <a:prstGeom prst="rect">
              <a:avLst/>
            </a:prstGeom>
          </p:spPr>
        </p:pic>
      </p:grpSp>
      <p:pic>
        <p:nvPicPr>
          <p:cNvPr id="20" name="Obraz 19" descr="Obraz zawierający tekst, zrzut ekranu, Grafika, projekt graficzny">
            <a:extLst>
              <a:ext uri="{FF2B5EF4-FFF2-40B4-BE49-F238E27FC236}">
                <a16:creationId xmlns:a16="http://schemas.microsoft.com/office/drawing/2014/main" id="{14E50DC7-C20E-AED1-73DD-0D67EDD194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" y="-290816"/>
            <a:ext cx="2253374" cy="15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9469"/>
            <a:ext cx="6833894" cy="1325563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Classification</a:t>
            </a:r>
            <a:r>
              <a:rPr lang="pl-PL" dirty="0"/>
              <a:t> of AI </a:t>
            </a:r>
            <a:r>
              <a:rPr lang="pl-PL" dirty="0" err="1"/>
              <a:t>systems</a:t>
            </a:r>
            <a:r>
              <a:rPr lang="pl-PL" dirty="0"/>
              <a:t> </a:t>
            </a:r>
            <a:r>
              <a:rPr lang="en-GB" dirty="0"/>
              <a:t>based on the potential risks to public safety, fundamental rights, and societal values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85730"/>
            <a:ext cx="7886700" cy="4119078"/>
          </a:xfrm>
        </p:spPr>
        <p:txBody>
          <a:bodyPr>
            <a:normAutofit fontScale="85000" lnSpcReduction="20000"/>
          </a:bodyPr>
          <a:lstStyle/>
          <a:p>
            <a:r>
              <a:rPr lang="en-GB" sz="2550" b="1" dirty="0">
                <a:latin typeface="__fkGroteskNeue_598ab8"/>
              </a:rPr>
              <a:t>Unacceptable risk </a:t>
            </a:r>
            <a:r>
              <a:rPr lang="en-GB" sz="2550" dirty="0">
                <a:latin typeface="__fkGroteskNeue_598ab8"/>
              </a:rPr>
              <a:t>(Article 5</a:t>
            </a:r>
            <a:r>
              <a:rPr lang="pl-PL" sz="2550" dirty="0">
                <a:latin typeface="__fkGroteskNeue_598ab8"/>
              </a:rPr>
              <a:t>, </a:t>
            </a:r>
            <a:r>
              <a:rPr lang="pl-PL" sz="2550" dirty="0" err="1">
                <a:latin typeface="__fkGroteskNeue_598ab8"/>
              </a:rPr>
              <a:t>Recitals</a:t>
            </a:r>
            <a:r>
              <a:rPr lang="pl-PL" sz="2550" dirty="0">
                <a:latin typeface="__fkGroteskNeue_598ab8"/>
              </a:rPr>
              <a:t> 15-26)</a:t>
            </a:r>
          </a:p>
          <a:p>
            <a:pPr lvl="1"/>
            <a:r>
              <a:rPr lang="en-GB" sz="2250" dirty="0">
                <a:latin typeface="__fkGroteskNeue_598ab8"/>
              </a:rPr>
              <a:t>This includes systems that manipulate human behaviour in harmful ways or violate privacy rights</a:t>
            </a:r>
            <a:endParaRPr lang="pl-PL" sz="2250" dirty="0">
              <a:latin typeface="__fkGroteskNeue_598ab8"/>
            </a:endParaRPr>
          </a:p>
          <a:p>
            <a:r>
              <a:rPr lang="en-GB" sz="2550" b="1" dirty="0">
                <a:latin typeface="__fkGroteskNeue_598ab8"/>
              </a:rPr>
              <a:t>High risk</a:t>
            </a:r>
            <a:r>
              <a:rPr lang="pl-PL" sz="2550" b="1" dirty="0">
                <a:latin typeface="__fkGroteskNeue_598ab8"/>
              </a:rPr>
              <a:t> </a:t>
            </a:r>
            <a:r>
              <a:rPr lang="pl-PL" sz="2550" dirty="0">
                <a:latin typeface="__fkGroteskNeue_598ab8"/>
              </a:rPr>
              <a:t>(</a:t>
            </a:r>
            <a:r>
              <a:rPr lang="pl-PL" sz="2550" dirty="0" err="1">
                <a:latin typeface="__fkGroteskNeue_598ab8"/>
              </a:rPr>
              <a:t>Article</a:t>
            </a:r>
            <a:r>
              <a:rPr lang="pl-PL" sz="2550" dirty="0">
                <a:latin typeface="__fkGroteskNeue_598ab8"/>
              </a:rPr>
              <a:t> 6, </a:t>
            </a:r>
            <a:r>
              <a:rPr lang="pl-PL" sz="2550" dirty="0" err="1">
                <a:latin typeface="__fkGroteskNeue_598ab8"/>
              </a:rPr>
              <a:t>Recitals</a:t>
            </a:r>
            <a:r>
              <a:rPr lang="pl-PL" sz="2550" dirty="0">
                <a:latin typeface="__fkGroteskNeue_598ab8"/>
              </a:rPr>
              <a:t> 27-40)</a:t>
            </a:r>
          </a:p>
          <a:p>
            <a:pPr lvl="1"/>
            <a:r>
              <a:rPr lang="en-GB" sz="2250" dirty="0">
                <a:latin typeface="__fkGroteskNeue_598ab8"/>
              </a:rPr>
              <a:t>AI systems that negatively impact health, safety, fundamental rights, the environment, democracy or the rule of law</a:t>
            </a:r>
          </a:p>
          <a:p>
            <a:r>
              <a:rPr lang="en-GB" sz="2700" b="1" dirty="0">
                <a:latin typeface="__fkGroteskNeue_598ab8"/>
              </a:rPr>
              <a:t>General purpose AI </a:t>
            </a:r>
            <a:r>
              <a:rPr lang="pl-PL" sz="2700" b="1" dirty="0">
                <a:latin typeface="__fkGroteskNeue_598ab8"/>
              </a:rPr>
              <a:t>with </a:t>
            </a:r>
            <a:r>
              <a:rPr lang="pl-PL" sz="2550" b="1" dirty="0" err="1">
                <a:latin typeface="__fkGroteskNeue_598ab8"/>
              </a:rPr>
              <a:t>systematic</a:t>
            </a:r>
            <a:r>
              <a:rPr lang="pl-PL" sz="2550" b="1" dirty="0">
                <a:latin typeface="__fkGroteskNeue_598ab8"/>
              </a:rPr>
              <a:t> </a:t>
            </a:r>
            <a:r>
              <a:rPr lang="pl-PL" sz="2550" b="1" dirty="0" err="1">
                <a:latin typeface="__fkGroteskNeue_598ab8"/>
              </a:rPr>
              <a:t>risk</a:t>
            </a:r>
            <a:r>
              <a:rPr lang="pl-PL" sz="2550" b="1" dirty="0">
                <a:latin typeface="__fkGroteskNeue_598ab8"/>
              </a:rPr>
              <a:t> </a:t>
            </a:r>
            <a:r>
              <a:rPr lang="pl-PL" sz="2550" dirty="0">
                <a:latin typeface="__fkGroteskNeue_598ab8"/>
              </a:rPr>
              <a:t>(</a:t>
            </a:r>
            <a:r>
              <a:rPr lang="pl-PL" sz="2550" dirty="0" err="1">
                <a:latin typeface="__fkGroteskNeue_598ab8"/>
              </a:rPr>
              <a:t>Article</a:t>
            </a:r>
            <a:r>
              <a:rPr lang="pl-PL" sz="2550" dirty="0">
                <a:latin typeface="__fkGroteskNeue_598ab8"/>
              </a:rPr>
              <a:t> 28) </a:t>
            </a:r>
          </a:p>
          <a:p>
            <a:pPr lvl="1"/>
            <a:r>
              <a:rPr lang="en-GB" sz="2250" dirty="0">
                <a:latin typeface="__fkGroteskNeue_598ab8"/>
              </a:rPr>
              <a:t>GPAI</a:t>
            </a:r>
            <a:r>
              <a:rPr lang="pl-PL" sz="2250" dirty="0">
                <a:latin typeface="__fkGroteskNeue_598ab8"/>
              </a:rPr>
              <a:t> </a:t>
            </a:r>
            <a:r>
              <a:rPr lang="en-GB" sz="2250" dirty="0">
                <a:latin typeface="__fkGroteskNeue_598ab8"/>
              </a:rPr>
              <a:t>systems </a:t>
            </a:r>
            <a:r>
              <a:rPr lang="pl-PL" sz="2250" dirty="0" err="1">
                <a:latin typeface="__fkGroteskNeue_598ab8"/>
              </a:rPr>
              <a:t>are</a:t>
            </a:r>
            <a:r>
              <a:rPr lang="pl-PL" sz="2250" dirty="0">
                <a:latin typeface="__fkGroteskNeue_598ab8"/>
              </a:rPr>
              <a:t> </a:t>
            </a:r>
            <a:r>
              <a:rPr lang="en-GB" sz="2250" dirty="0">
                <a:latin typeface="__fkGroteskNeue_598ab8"/>
              </a:rPr>
              <a:t>trained on large sets of diverse data, designed with the general nature of the results in mind, </a:t>
            </a:r>
            <a:r>
              <a:rPr lang="pl-PL" sz="2250" dirty="0">
                <a:latin typeface="__fkGroteskNeue_598ab8"/>
              </a:rPr>
              <a:t>and </a:t>
            </a:r>
            <a:r>
              <a:rPr lang="en-GB" sz="2250" dirty="0">
                <a:latin typeface="__fkGroteskNeue_598ab8"/>
              </a:rPr>
              <a:t>can be adapted to a wide range of distinct tasks</a:t>
            </a:r>
            <a:endParaRPr lang="pl-PL" sz="2250" dirty="0">
              <a:latin typeface="__fkGroteskNeue_598ab8"/>
            </a:endParaRPr>
          </a:p>
          <a:p>
            <a:r>
              <a:rPr lang="en-GB" sz="2550" b="1" dirty="0">
                <a:latin typeface="__fkGroteskNeue_598ab8"/>
              </a:rPr>
              <a:t>Limited risk</a:t>
            </a:r>
            <a:r>
              <a:rPr lang="pl-PL" sz="2550" b="1" dirty="0">
                <a:latin typeface="__fkGroteskNeue_598ab8"/>
              </a:rPr>
              <a:t> </a:t>
            </a:r>
            <a:r>
              <a:rPr lang="pl-PL" sz="2550" dirty="0">
                <a:latin typeface="__fkGroteskNeue_598ab8"/>
              </a:rPr>
              <a:t>(</a:t>
            </a:r>
            <a:r>
              <a:rPr lang="pl-PL" sz="2550" dirty="0" err="1">
                <a:latin typeface="__fkGroteskNeue_598ab8"/>
              </a:rPr>
              <a:t>Article</a:t>
            </a:r>
            <a:r>
              <a:rPr lang="pl-PL" sz="2550" dirty="0">
                <a:latin typeface="__fkGroteskNeue_598ab8"/>
              </a:rPr>
              <a:t> 52, Recital 70) </a:t>
            </a:r>
          </a:p>
          <a:p>
            <a:pPr lvl="1"/>
            <a:r>
              <a:rPr lang="en-GB" sz="2250" dirty="0">
                <a:latin typeface="__fkGroteskNeue_598ab8"/>
              </a:rPr>
              <a:t>A key condition for systems to be classified as limited risk is to ensure that they do not make final decisions without human review and approval.</a:t>
            </a:r>
          </a:p>
          <a:p>
            <a:r>
              <a:rPr lang="pl-PL" sz="2550" b="1" dirty="0" err="1">
                <a:latin typeface="__fkGroteskNeue_598ab8"/>
              </a:rPr>
              <a:t>Low</a:t>
            </a:r>
            <a:r>
              <a:rPr lang="en-GB" sz="2550" b="1" dirty="0">
                <a:latin typeface="__fkGroteskNeue_598ab8"/>
              </a:rPr>
              <a:t> risk</a:t>
            </a:r>
            <a:r>
              <a:rPr lang="pl-PL" sz="2550" b="1" dirty="0">
                <a:latin typeface="__fkGroteskNeue_598ab8"/>
              </a:rPr>
              <a:t> </a:t>
            </a:r>
            <a:r>
              <a:rPr lang="pl-PL" sz="2550" dirty="0">
                <a:latin typeface="__fkGroteskNeue_598ab8"/>
              </a:rPr>
              <a:t>(</a:t>
            </a:r>
            <a:r>
              <a:rPr lang="pl-PL" sz="2550" dirty="0" err="1">
                <a:latin typeface="__fkGroteskNeue_598ab8"/>
              </a:rPr>
              <a:t>Article</a:t>
            </a:r>
            <a:r>
              <a:rPr lang="pl-PL" sz="2550" dirty="0">
                <a:latin typeface="__fkGroteskNeue_598ab8"/>
              </a:rPr>
              <a:t> 69, Recital 81) </a:t>
            </a:r>
            <a:endParaRPr lang="en-GB" sz="2550" dirty="0">
              <a:latin typeface="__fkGroteskNeue_598ab8"/>
            </a:endParaRP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291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80" y="606722"/>
            <a:ext cx="6606377" cy="994172"/>
          </a:xfrm>
        </p:spPr>
        <p:txBody>
          <a:bodyPr>
            <a:normAutofit/>
          </a:bodyPr>
          <a:lstStyle/>
          <a:p>
            <a:r>
              <a:rPr lang="en-GB" sz="3000" dirty="0"/>
              <a:t>Eight systems with unacceptable risks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5839"/>
            <a:ext cx="7886700" cy="4548978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latin typeface="__fkGroteskNeue_598ab8"/>
              </a:rPr>
              <a:t>Subliminal manipulation</a:t>
            </a:r>
            <a:r>
              <a:rPr lang="pl-PL" dirty="0">
                <a:latin typeface="__fkGroteskNeue_598ab8"/>
              </a:rPr>
              <a:t> </a:t>
            </a:r>
          </a:p>
          <a:p>
            <a:pPr lvl="1"/>
            <a:r>
              <a:rPr lang="en-GB" dirty="0">
                <a:latin typeface="__fkGroteskNeue_598ab8"/>
              </a:rPr>
              <a:t>An AI system that uses subliminal audio messages in advertising to influence consumer behaviour without their conscious awareness</a:t>
            </a:r>
            <a:endParaRPr lang="pl-PL" dirty="0">
              <a:latin typeface="__fkGroteskNeue_598ab8"/>
            </a:endParaRPr>
          </a:p>
          <a:p>
            <a:r>
              <a:rPr lang="pl-PL" dirty="0" err="1">
                <a:latin typeface="__fkGroteskNeue_598ab8"/>
              </a:rPr>
              <a:t>Exploitation</a:t>
            </a:r>
            <a:r>
              <a:rPr lang="pl-PL" dirty="0">
                <a:latin typeface="__fkGroteskNeue_598ab8"/>
              </a:rPr>
              <a:t> of </a:t>
            </a:r>
            <a:r>
              <a:rPr lang="pl-PL" dirty="0" err="1">
                <a:latin typeface="__fkGroteskNeue_598ab8"/>
              </a:rPr>
              <a:t>vulnerabilities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An AI-driven platform that targets individuals in extreme poverty with manipulative offers that exploit their financial desperation, leading them to make harmful financial decisions</a:t>
            </a:r>
            <a:endParaRPr lang="pl-PL" dirty="0">
              <a:latin typeface="__fkGroteskNeue_598ab8"/>
            </a:endParaRPr>
          </a:p>
          <a:p>
            <a:r>
              <a:rPr lang="pl-PL" dirty="0" err="1">
                <a:latin typeface="__fkGroteskNeue_598ab8"/>
              </a:rPr>
              <a:t>Biometric</a:t>
            </a:r>
            <a:r>
              <a:rPr lang="pl-PL" dirty="0">
                <a:latin typeface="__fkGroteskNeue_598ab8"/>
              </a:rPr>
              <a:t> </a:t>
            </a:r>
            <a:r>
              <a:rPr lang="pl-PL" dirty="0" err="1">
                <a:latin typeface="__fkGroteskNeue_598ab8"/>
              </a:rPr>
              <a:t>categorization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An AI system that </a:t>
            </a:r>
            <a:r>
              <a:rPr lang="en-GB" dirty="0" err="1">
                <a:latin typeface="__fkGroteskNeue_598ab8"/>
              </a:rPr>
              <a:t>analyzes</a:t>
            </a:r>
            <a:r>
              <a:rPr lang="en-GB" dirty="0">
                <a:latin typeface="__fkGroteskNeue_598ab8"/>
              </a:rPr>
              <a:t> facial recognition data to infer an individual's political affiliations or religious beliefs</a:t>
            </a:r>
            <a:endParaRPr lang="pl-PL" dirty="0">
              <a:latin typeface="__fkGroteskNeue_598ab8"/>
            </a:endParaRPr>
          </a:p>
          <a:p>
            <a:r>
              <a:rPr lang="pl-PL" dirty="0" err="1">
                <a:latin typeface="__fkGroteskNeue_598ab8"/>
              </a:rPr>
              <a:t>Social</a:t>
            </a:r>
            <a:r>
              <a:rPr lang="pl-PL" dirty="0">
                <a:latin typeface="__fkGroteskNeue_598ab8"/>
              </a:rPr>
              <a:t> </a:t>
            </a:r>
            <a:r>
              <a:rPr lang="pl-PL" dirty="0" err="1">
                <a:latin typeface="__fkGroteskNeue_598ab8"/>
              </a:rPr>
              <a:t>scoring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 social credit system that evaluates individuals based on their social media </a:t>
            </a:r>
            <a:r>
              <a:rPr lang="en-GB" dirty="0" err="1">
                <a:latin typeface="__fkGroteskNeue_598ab8"/>
              </a:rPr>
              <a:t>behavior</a:t>
            </a:r>
            <a:r>
              <a:rPr lang="en-GB" dirty="0">
                <a:latin typeface="__fkGroteskNeue_598ab8"/>
              </a:rPr>
              <a:t> and assigns scores that affect their access to services or opportunities</a:t>
            </a:r>
            <a:endParaRPr lang="pl-PL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368812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8410"/>
            <a:ext cx="6606377" cy="994172"/>
          </a:xfrm>
        </p:spPr>
        <p:txBody>
          <a:bodyPr>
            <a:normAutofit/>
          </a:bodyPr>
          <a:lstStyle/>
          <a:p>
            <a:r>
              <a:rPr lang="en-GB" sz="3000" dirty="0"/>
              <a:t>Eight systems with unacceptable risks</a:t>
            </a:r>
            <a:r>
              <a:rPr lang="pl-PL" sz="3000" dirty="0"/>
              <a:t> </a:t>
            </a:r>
            <a:r>
              <a:rPr lang="pl-PL" sz="3000" dirty="0" err="1"/>
              <a:t>cont</a:t>
            </a:r>
            <a:r>
              <a:rPr lang="pl-PL" sz="3000" dirty="0"/>
              <a:t>.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5266"/>
            <a:ext cx="7886700" cy="4444546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__fkGroteskNeue_598ab8"/>
              </a:rPr>
              <a:t>Real-time remote biometric identification</a:t>
            </a:r>
            <a:r>
              <a:rPr lang="pl-PL" dirty="0">
                <a:latin typeface="__fkGroteskNeue_598ab8"/>
              </a:rPr>
              <a:t> for law </a:t>
            </a:r>
            <a:r>
              <a:rPr lang="pl-PL" dirty="0" err="1">
                <a:latin typeface="__fkGroteskNeue_598ab8"/>
              </a:rPr>
              <a:t>enforcement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AI systems used by law enforcement for real-time facial recognition in public spaces, potentially leading to mass surveillance and privacy violations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Risk assessment of natural persons</a:t>
            </a:r>
          </a:p>
          <a:p>
            <a:pPr lvl="1"/>
            <a:r>
              <a:rPr lang="de" dirty="0">
                <a:latin typeface="__fkGroteskNeue_598ab8"/>
                <a:sym typeface="Work Sans"/>
              </a:rPr>
              <a:t>Predictive policing</a:t>
            </a:r>
            <a:endParaRPr lang="pl-PL" dirty="0">
              <a:latin typeface="__fkGroteskNeue_598ab8"/>
              <a:sym typeface="Work Sans"/>
            </a:endParaRPr>
          </a:p>
          <a:p>
            <a:r>
              <a:rPr lang="pl-PL" dirty="0" err="1">
                <a:latin typeface="__fkGroteskNeue_598ab8"/>
              </a:rPr>
              <a:t>Facial</a:t>
            </a:r>
            <a:r>
              <a:rPr lang="pl-PL" dirty="0">
                <a:latin typeface="__fkGroteskNeue_598ab8"/>
              </a:rPr>
              <a:t> </a:t>
            </a:r>
            <a:r>
              <a:rPr lang="pl-PL" dirty="0" err="1">
                <a:latin typeface="__fkGroteskNeue_598ab8"/>
              </a:rPr>
              <a:t>recognition</a:t>
            </a:r>
            <a:r>
              <a:rPr lang="pl-PL" dirty="0">
                <a:latin typeface="__fkGroteskNeue_598ab8"/>
              </a:rPr>
              <a:t> </a:t>
            </a:r>
            <a:r>
              <a:rPr lang="pl-PL" dirty="0" err="1">
                <a:latin typeface="__fkGroteskNeue_598ab8"/>
              </a:rPr>
              <a:t>databases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  <a:sym typeface="Work Sans"/>
              </a:rPr>
              <a:t>Untargeted web scraping of facial images </a:t>
            </a:r>
          </a:p>
          <a:p>
            <a:r>
              <a:rPr lang="en-GB" dirty="0">
                <a:latin typeface="__fkGroteskNeue_598ab8"/>
              </a:rPr>
              <a:t>Emotion recognition in education &amp; work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Assessment of the degree of satisfaction with work performed</a:t>
            </a:r>
          </a:p>
          <a:p>
            <a:endParaRPr lang="pl-PL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21393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/>
              <a:t>High-</a:t>
            </a:r>
            <a:r>
              <a:rPr lang="pl-PL" sz="3000" dirty="0" err="1"/>
              <a:t>risk</a:t>
            </a:r>
            <a:r>
              <a:rPr lang="pl-PL" sz="3000" dirty="0"/>
              <a:t> </a:t>
            </a:r>
            <a:r>
              <a:rPr lang="pl-PL" sz="3000" dirty="0" err="1"/>
              <a:t>systems</a:t>
            </a:r>
            <a:r>
              <a:rPr lang="pl-PL" sz="3000" dirty="0"/>
              <a:t>: </a:t>
            </a:r>
            <a:r>
              <a:rPr lang="pl-PL" sz="3000" dirty="0" err="1"/>
              <a:t>embedded</a:t>
            </a:r>
            <a:r>
              <a:rPr lang="pl-PL" sz="3000" dirty="0"/>
              <a:t> AI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43" y="1906807"/>
            <a:ext cx="7930307" cy="4732344"/>
          </a:xfrm>
        </p:spPr>
        <p:txBody>
          <a:bodyPr>
            <a:normAutofit fontScale="92500" lnSpcReduction="20000"/>
          </a:bodyPr>
          <a:lstStyle/>
          <a:p>
            <a:r>
              <a:rPr lang="en-GB" sz="2550" dirty="0">
                <a:latin typeface="__fkGroteskNeue_598ab8"/>
              </a:rPr>
              <a:t>AI system governed by existing product safety laws</a:t>
            </a:r>
            <a:endParaRPr lang="pl-PL" sz="2550" dirty="0">
              <a:latin typeface="__fkGroteskNeue_598ab8"/>
            </a:endParaRPr>
          </a:p>
          <a:p>
            <a:r>
              <a:rPr lang="pl-PL" sz="2550" dirty="0">
                <a:latin typeface="__fkGroteskNeue_598ab8"/>
              </a:rPr>
              <a:t>A</a:t>
            </a:r>
            <a:r>
              <a:rPr lang="en-GB" sz="2550" dirty="0">
                <a:latin typeface="__fkGroteskNeue_598ab8"/>
              </a:rPr>
              <a:t> product or a safety component of a product</a:t>
            </a:r>
            <a:r>
              <a:rPr lang="pl-PL" sz="2550" dirty="0">
                <a:latin typeface="__fkGroteskNeue_598ab8"/>
              </a:rPr>
              <a:t> </a:t>
            </a:r>
            <a:r>
              <a:rPr lang="en-GB" sz="2550" dirty="0">
                <a:latin typeface="__fkGroteskNeue_598ab8"/>
              </a:rPr>
              <a:t>listed in Annex II</a:t>
            </a:r>
            <a:r>
              <a:rPr lang="pl-PL" sz="2550" dirty="0">
                <a:latin typeface="__fkGroteskNeue_598ab8"/>
              </a:rPr>
              <a:t>:</a:t>
            </a:r>
          </a:p>
          <a:p>
            <a:pPr lvl="1"/>
            <a:r>
              <a:rPr lang="en-GB" sz="2100" dirty="0">
                <a:latin typeface="__fkGroteskNeue_598ab8"/>
              </a:rPr>
              <a:t>Machinery directive</a:t>
            </a:r>
          </a:p>
          <a:p>
            <a:pPr lvl="1"/>
            <a:r>
              <a:rPr lang="en-GB" sz="2100" dirty="0">
                <a:latin typeface="__fkGroteskNeue_598ab8"/>
              </a:rPr>
              <a:t>Directive on the safety of toys</a:t>
            </a:r>
          </a:p>
          <a:p>
            <a:pPr lvl="1"/>
            <a:r>
              <a:rPr lang="en-GB" sz="2100" dirty="0">
                <a:latin typeface="__fkGroteskNeue_598ab8"/>
              </a:rPr>
              <a:t>Directive on recreational craft and personal watercraft</a:t>
            </a:r>
          </a:p>
          <a:p>
            <a:pPr lvl="1"/>
            <a:r>
              <a:rPr lang="en-GB" sz="2100" dirty="0">
                <a:latin typeface="__fkGroteskNeue_598ab8"/>
              </a:rPr>
              <a:t>Directive on lifts and safety components for lifts</a:t>
            </a:r>
          </a:p>
          <a:p>
            <a:pPr lvl="1"/>
            <a:r>
              <a:rPr lang="en-GB" sz="2100" dirty="0">
                <a:latin typeface="__fkGroteskNeue_598ab8"/>
              </a:rPr>
              <a:t>Directive on protective systems intended for use in potentially explosive atmospheres</a:t>
            </a:r>
          </a:p>
          <a:p>
            <a:pPr lvl="1"/>
            <a:r>
              <a:rPr lang="en-GB" sz="2100" dirty="0">
                <a:latin typeface="__fkGroteskNeue_598ab8"/>
              </a:rPr>
              <a:t>Directive on radio equipment</a:t>
            </a:r>
          </a:p>
          <a:p>
            <a:pPr lvl="1"/>
            <a:r>
              <a:rPr lang="en-GB" sz="2100" dirty="0">
                <a:latin typeface="__fkGroteskNeue_598ab8"/>
              </a:rPr>
              <a:t>Directive on pressure equipment</a:t>
            </a:r>
          </a:p>
          <a:p>
            <a:pPr lvl="1"/>
            <a:r>
              <a:rPr lang="en-GB" sz="2100" dirty="0">
                <a:latin typeface="__fkGroteskNeue_598ab8"/>
              </a:rPr>
              <a:t>Regulation on cableway installations</a:t>
            </a:r>
          </a:p>
          <a:p>
            <a:pPr lvl="1"/>
            <a:r>
              <a:rPr lang="en-GB" sz="2100" dirty="0">
                <a:latin typeface="__fkGroteskNeue_598ab8"/>
              </a:rPr>
              <a:t>Regulation on personal protective equipment</a:t>
            </a:r>
          </a:p>
          <a:p>
            <a:pPr lvl="1"/>
            <a:r>
              <a:rPr lang="en-GB" sz="2100" dirty="0">
                <a:latin typeface="__fkGroteskNeue_598ab8"/>
              </a:rPr>
              <a:t>Regulation on appliances burning gaseous fuels</a:t>
            </a:r>
          </a:p>
          <a:p>
            <a:pPr lvl="1"/>
            <a:r>
              <a:rPr lang="en-GB" sz="2100" dirty="0">
                <a:latin typeface="__fkGroteskNeue_598ab8"/>
              </a:rPr>
              <a:t>Regulation on medical devices</a:t>
            </a:r>
          </a:p>
          <a:p>
            <a:pPr lvl="1"/>
            <a:r>
              <a:rPr lang="en-GB" sz="2100" dirty="0">
                <a:latin typeface="__fkGroteskNeue_598ab8"/>
              </a:rPr>
              <a:t>Regulation on in vitro diagnostic medical devices</a:t>
            </a:r>
          </a:p>
        </p:txBody>
      </p:sp>
    </p:spTree>
    <p:extLst>
      <p:ext uri="{BB962C8B-B14F-4D97-AF65-F5344CB8AC3E}">
        <p14:creationId xmlns:p14="http://schemas.microsoft.com/office/powerpoint/2010/main" val="28633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/>
              <a:t>High-</a:t>
            </a:r>
            <a:r>
              <a:rPr lang="pl-PL" sz="3000" dirty="0" err="1"/>
              <a:t>risk</a:t>
            </a:r>
            <a:r>
              <a:rPr lang="pl-PL" sz="3000" dirty="0"/>
              <a:t> </a:t>
            </a:r>
            <a:r>
              <a:rPr lang="pl-PL" sz="3000" dirty="0" err="1"/>
              <a:t>systems</a:t>
            </a:r>
            <a:r>
              <a:rPr lang="pl-PL" sz="3000" dirty="0"/>
              <a:t>: </a:t>
            </a:r>
            <a:r>
              <a:rPr lang="pl-PL" sz="3000" dirty="0" err="1"/>
              <a:t>embedded</a:t>
            </a:r>
            <a:r>
              <a:rPr lang="pl-PL" sz="3000" dirty="0"/>
              <a:t> AI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43" y="1820133"/>
            <a:ext cx="7930307" cy="4875355"/>
          </a:xfrm>
        </p:spPr>
        <p:txBody>
          <a:bodyPr>
            <a:normAutofit fontScale="92500" lnSpcReduction="20000"/>
          </a:bodyPr>
          <a:lstStyle/>
          <a:p>
            <a:r>
              <a:rPr lang="en-GB" sz="2550" dirty="0">
                <a:latin typeface="__fkGroteskNeue_598ab8"/>
              </a:rPr>
              <a:t>Annex II </a:t>
            </a:r>
            <a:r>
              <a:rPr lang="pl-PL" sz="2550" dirty="0" err="1">
                <a:latin typeface="__fkGroteskNeue_598ab8"/>
              </a:rPr>
              <a:t>cont</a:t>
            </a:r>
            <a:r>
              <a:rPr lang="pl-PL" sz="2550" dirty="0">
                <a:latin typeface="__fkGroteskNeue_598ab8"/>
              </a:rPr>
              <a:t>.</a:t>
            </a:r>
          </a:p>
          <a:p>
            <a:pPr lvl="1"/>
            <a:r>
              <a:rPr lang="en-GB" sz="1950" dirty="0">
                <a:latin typeface="__fkGroteskNeue_598ab8"/>
              </a:rPr>
              <a:t>Regulation on common rules in the field of civil aviation security</a:t>
            </a:r>
          </a:p>
          <a:p>
            <a:pPr lvl="1"/>
            <a:r>
              <a:rPr lang="en-GB" sz="1950" dirty="0">
                <a:latin typeface="__fkGroteskNeue_598ab8"/>
              </a:rPr>
              <a:t>Regulation on the approval and market surveillance of two- or three-wheel vehicles and quadricycles</a:t>
            </a:r>
          </a:p>
          <a:p>
            <a:pPr lvl="1"/>
            <a:r>
              <a:rPr lang="en-GB" sz="1950" dirty="0">
                <a:latin typeface="__fkGroteskNeue_598ab8"/>
              </a:rPr>
              <a:t>Regulation on the approval and market surveillance of agricultural and forestry vehicles</a:t>
            </a:r>
          </a:p>
          <a:p>
            <a:pPr lvl="1"/>
            <a:r>
              <a:rPr lang="en-GB" sz="1950" dirty="0">
                <a:latin typeface="__fkGroteskNeue_598ab8"/>
              </a:rPr>
              <a:t>Directive on marine equipment</a:t>
            </a:r>
          </a:p>
          <a:p>
            <a:pPr lvl="1"/>
            <a:r>
              <a:rPr lang="en-GB" sz="1950" dirty="0">
                <a:latin typeface="__fkGroteskNeue_598ab8"/>
              </a:rPr>
              <a:t>Directive on the interoperability of the rail system within the European Union</a:t>
            </a:r>
          </a:p>
          <a:p>
            <a:pPr lvl="1"/>
            <a:r>
              <a:rPr lang="en-GB" sz="1950" dirty="0">
                <a:latin typeface="__fkGroteskNeue_598ab8"/>
              </a:rPr>
              <a:t>Regulation on the approval and market surveillance of motor vehicles and their trailers, and of systems, components and separate technical units intended for such vehicles</a:t>
            </a:r>
          </a:p>
          <a:p>
            <a:pPr lvl="1"/>
            <a:r>
              <a:rPr lang="en-GB" sz="1950" dirty="0">
                <a:latin typeface="__fkGroteskNeue_598ab8"/>
              </a:rPr>
              <a:t>Regulation on common rules in the field of civil aviation and establishing a European Union Aviation Safety Agency</a:t>
            </a:r>
            <a:endParaRPr lang="pl-PL" sz="1950" dirty="0">
              <a:latin typeface="__fkGroteskNeue_598ab8"/>
            </a:endParaRPr>
          </a:p>
          <a:p>
            <a:r>
              <a:rPr lang="en-GB" sz="2250" dirty="0">
                <a:latin typeface="__fkGroteskNeue_598ab8"/>
              </a:rPr>
              <a:t>Article 2.2 specifies that certain AI systems and practices are excluded from the scope of the regulation</a:t>
            </a:r>
            <a:r>
              <a:rPr lang="pl-PL" sz="2250" dirty="0">
                <a:latin typeface="__fkGroteskNeue_598ab8"/>
              </a:rPr>
              <a:t>:</a:t>
            </a:r>
          </a:p>
          <a:p>
            <a:pPr lvl="1"/>
            <a:r>
              <a:rPr lang="en-GB" sz="1950" dirty="0">
                <a:latin typeface="__fkGroteskNeue_598ab8"/>
              </a:rPr>
              <a:t>Military and </a:t>
            </a:r>
            <a:r>
              <a:rPr lang="en-GB" sz="1950" dirty="0" err="1">
                <a:latin typeface="__fkGroteskNeue_598ab8"/>
              </a:rPr>
              <a:t>defense</a:t>
            </a:r>
            <a:r>
              <a:rPr lang="en-GB" sz="1950" dirty="0">
                <a:latin typeface="__fkGroteskNeue_598ab8"/>
              </a:rPr>
              <a:t> purposes</a:t>
            </a:r>
            <a:endParaRPr lang="pl-PL" sz="1950" dirty="0">
              <a:latin typeface="__fkGroteskNeue_598ab8"/>
            </a:endParaRPr>
          </a:p>
          <a:p>
            <a:pPr lvl="1"/>
            <a:r>
              <a:rPr lang="en-GB" sz="2250" dirty="0">
                <a:latin typeface="__fkGroteskNeue_598ab8"/>
              </a:rPr>
              <a:t>Scientific research</a:t>
            </a:r>
            <a:endParaRPr lang="pl-PL" sz="2250" dirty="0">
              <a:latin typeface="__fkGroteskNeue_598ab8"/>
            </a:endParaRPr>
          </a:p>
          <a:p>
            <a:pPr lvl="1"/>
            <a:r>
              <a:rPr lang="en-GB" sz="2250" dirty="0">
                <a:latin typeface="__fkGroteskNeue_598ab8"/>
              </a:rPr>
              <a:t>Public authorities and international cooperation</a:t>
            </a:r>
          </a:p>
        </p:txBody>
      </p:sp>
    </p:spTree>
    <p:extLst>
      <p:ext uri="{BB962C8B-B14F-4D97-AF65-F5344CB8AC3E}">
        <p14:creationId xmlns:p14="http://schemas.microsoft.com/office/powerpoint/2010/main" val="215230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/>
              <a:t>High-</a:t>
            </a:r>
            <a:r>
              <a:rPr lang="pl-PL" sz="3000" dirty="0" err="1"/>
              <a:t>risk</a:t>
            </a:r>
            <a:r>
              <a:rPr lang="pl-PL" sz="3000" dirty="0"/>
              <a:t> </a:t>
            </a:r>
            <a:r>
              <a:rPr lang="pl-PL" sz="3000" dirty="0" err="1"/>
              <a:t>systems</a:t>
            </a:r>
            <a:r>
              <a:rPr lang="pl-PL" sz="3000" dirty="0"/>
              <a:t>: </a:t>
            </a:r>
            <a:r>
              <a:rPr lang="pl-PL" sz="3000" dirty="0" err="1"/>
              <a:t>standalone</a:t>
            </a:r>
            <a:r>
              <a:rPr lang="pl-PL" sz="3000" dirty="0"/>
              <a:t> AI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63469"/>
            <a:ext cx="7886700" cy="4732345"/>
          </a:xfrm>
        </p:spPr>
        <p:txBody>
          <a:bodyPr>
            <a:normAutofit/>
          </a:bodyPr>
          <a:lstStyle/>
          <a:p>
            <a:r>
              <a:rPr lang="en-GB" sz="2550" dirty="0">
                <a:latin typeface="__fkGroteskNeue_598ab8"/>
              </a:rPr>
              <a:t>If any the following techniques, practices, or domains describe your AI system or its intended use</a:t>
            </a:r>
            <a:r>
              <a:rPr lang="pl-PL" sz="2550" dirty="0">
                <a:latin typeface="__fkGroteskNeue_598ab8"/>
              </a:rPr>
              <a:t>:</a:t>
            </a:r>
          </a:p>
          <a:p>
            <a:pPr lvl="1"/>
            <a:r>
              <a:rPr lang="en-GB" sz="2250" dirty="0">
                <a:latin typeface="__fkGroteskNeue_598ab8"/>
              </a:rPr>
              <a:t>Biometric identification</a:t>
            </a:r>
          </a:p>
          <a:p>
            <a:pPr lvl="1"/>
            <a:r>
              <a:rPr lang="en-GB" sz="2250" dirty="0">
                <a:latin typeface="__fkGroteskNeue_598ab8"/>
              </a:rPr>
              <a:t>Critical infrastructure</a:t>
            </a:r>
          </a:p>
          <a:p>
            <a:pPr lvl="1"/>
            <a:r>
              <a:rPr lang="en-GB" sz="2250" dirty="0">
                <a:latin typeface="__fkGroteskNeue_598ab8"/>
              </a:rPr>
              <a:t>Education</a:t>
            </a:r>
          </a:p>
          <a:p>
            <a:pPr lvl="1"/>
            <a:r>
              <a:rPr lang="en-GB" sz="2250" dirty="0">
                <a:latin typeface="__fkGroteskNeue_598ab8"/>
              </a:rPr>
              <a:t>Employment</a:t>
            </a:r>
          </a:p>
          <a:p>
            <a:pPr lvl="1"/>
            <a:r>
              <a:rPr lang="en-GB" sz="2250" dirty="0">
                <a:latin typeface="__fkGroteskNeue_598ab8"/>
              </a:rPr>
              <a:t>Essential private and public services</a:t>
            </a:r>
          </a:p>
          <a:p>
            <a:pPr lvl="1"/>
            <a:r>
              <a:rPr lang="en-GB" sz="2250" dirty="0">
                <a:latin typeface="__fkGroteskNeue_598ab8"/>
              </a:rPr>
              <a:t>Law enforcement</a:t>
            </a:r>
          </a:p>
          <a:p>
            <a:pPr lvl="1"/>
            <a:r>
              <a:rPr lang="en-GB" sz="2250" dirty="0">
                <a:latin typeface="__fkGroteskNeue_598ab8"/>
              </a:rPr>
              <a:t>Migration, asylum &amp; border control</a:t>
            </a:r>
          </a:p>
          <a:p>
            <a:pPr lvl="1"/>
            <a:r>
              <a:rPr lang="en-GB" sz="2250" dirty="0">
                <a:latin typeface="__fkGroteskNeue_598ab8"/>
              </a:rPr>
              <a:t>Administration of justice &amp; democratic process</a:t>
            </a:r>
          </a:p>
          <a:p>
            <a:r>
              <a:rPr lang="en-US" sz="2550" dirty="0">
                <a:latin typeface="__fkGroteskNeue_598ab8"/>
              </a:rPr>
              <a:t>I</a:t>
            </a:r>
            <a:r>
              <a:rPr lang="pl-PL" sz="2550" dirty="0">
                <a:latin typeface="__fkGroteskNeue_598ab8"/>
              </a:rPr>
              <a:t>t’</a:t>
            </a:r>
            <a:r>
              <a:rPr lang="en-US" sz="2550" dirty="0">
                <a:latin typeface="__fkGroteskNeue_598ab8"/>
              </a:rPr>
              <a:t>s </a:t>
            </a:r>
            <a:r>
              <a:rPr lang="pl-PL" sz="2550" dirty="0">
                <a:latin typeface="__fkGroteskNeue_598ab8"/>
              </a:rPr>
              <a:t>high-</a:t>
            </a:r>
            <a:r>
              <a:rPr lang="pl-PL" sz="2550" dirty="0" err="1">
                <a:latin typeface="__fkGroteskNeue_598ab8"/>
              </a:rPr>
              <a:t>risk</a:t>
            </a:r>
            <a:r>
              <a:rPr lang="pl-PL" sz="2550" dirty="0">
                <a:latin typeface="__fkGroteskNeue_598ab8"/>
              </a:rPr>
              <a:t> system, </a:t>
            </a:r>
            <a:r>
              <a:rPr lang="pl-PL" sz="2550" dirty="0" err="1">
                <a:latin typeface="__fkGroteskNeue_598ab8"/>
              </a:rPr>
              <a:t>unless</a:t>
            </a:r>
            <a:r>
              <a:rPr lang="pl-PL" sz="2550" dirty="0">
                <a:latin typeface="__fkGroteskNeue_598ab8"/>
              </a:rPr>
              <a:t> …</a:t>
            </a:r>
            <a:endParaRPr lang="en-US" sz="2550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185754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AI system</a:t>
            </a:r>
            <a:r>
              <a:rPr lang="pl-PL" sz="3000" dirty="0"/>
              <a:t>s</a:t>
            </a:r>
            <a:r>
              <a:rPr lang="en-GB" sz="3000" dirty="0"/>
              <a:t> </a:t>
            </a:r>
            <a:r>
              <a:rPr lang="pl-PL" sz="3000" dirty="0" err="1"/>
              <a:t>that</a:t>
            </a:r>
            <a:r>
              <a:rPr lang="pl-PL" sz="3000" dirty="0"/>
              <a:t> </a:t>
            </a:r>
            <a:r>
              <a:rPr lang="en-GB" sz="3000" dirty="0"/>
              <a:t>poses no significant risk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679775"/>
          </a:xfrm>
        </p:spPr>
        <p:txBody>
          <a:bodyPr>
            <a:normAutofit/>
          </a:bodyPr>
          <a:lstStyle/>
          <a:p>
            <a:r>
              <a:rPr lang="en-GB" sz="2550" dirty="0">
                <a:latin typeface="__fkGroteskNeue_598ab8"/>
              </a:rPr>
              <a:t>AI system is intended to perform a narrow procedural task</a:t>
            </a:r>
          </a:p>
          <a:p>
            <a:r>
              <a:rPr lang="en-GB" sz="2550" dirty="0">
                <a:latin typeface="__fkGroteskNeue_598ab8"/>
              </a:rPr>
              <a:t>AI system is intended to improve the result of a previously completed human activity</a:t>
            </a:r>
          </a:p>
          <a:p>
            <a:r>
              <a:rPr lang="en-GB" sz="2550" dirty="0">
                <a:latin typeface="__fkGroteskNeue_598ab8"/>
              </a:rPr>
              <a:t>AI system is intended to detect decision-making patterns or deviations from prior decision-making patterns and is not meant to replace or influence the previously completed human assessment, without proper human review</a:t>
            </a:r>
          </a:p>
          <a:p>
            <a:r>
              <a:rPr lang="en-GB" sz="2550" dirty="0">
                <a:latin typeface="__fkGroteskNeue_598ab8"/>
              </a:rPr>
              <a:t>AI system is intended to perform a preparatory task to an assessment relevant for the purpose of the use cases listed in Annex III</a:t>
            </a:r>
          </a:p>
        </p:txBody>
      </p:sp>
    </p:spTree>
    <p:extLst>
      <p:ext uri="{BB962C8B-B14F-4D97-AF65-F5344CB8AC3E}">
        <p14:creationId xmlns:p14="http://schemas.microsoft.com/office/powerpoint/2010/main" val="362458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>
                <a:latin typeface="__fkGroteskNeue_598ab8"/>
              </a:rPr>
              <a:t>GPAI with </a:t>
            </a:r>
            <a:r>
              <a:rPr lang="pl-PL" sz="3000" dirty="0" err="1">
                <a:latin typeface="__fkGroteskNeue_598ab8"/>
              </a:rPr>
              <a:t>systematic</a:t>
            </a:r>
            <a:r>
              <a:rPr lang="pl-PL" sz="3000" dirty="0">
                <a:latin typeface="__fkGroteskNeue_598ab8"/>
              </a:rPr>
              <a:t> </a:t>
            </a:r>
            <a:r>
              <a:rPr lang="pl-PL" sz="3000" dirty="0" err="1">
                <a:latin typeface="__fkGroteskNeue_598ab8"/>
              </a:rPr>
              <a:t>risk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72463"/>
            <a:ext cx="7886700" cy="472041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__fkGroteskNeue_598ab8"/>
              </a:rPr>
              <a:t>Article 28 defines general purpose AI (GPAI) systems as AI systems trained on large sets of diverse data, designed to produce general results, and that can be tailored to a wide range of distinct tasks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This implies that </a:t>
            </a:r>
            <a:r>
              <a:rPr lang="en-GB" b="1" dirty="0">
                <a:latin typeface="__fkGroteskNeue_598ab8"/>
              </a:rPr>
              <a:t>all assistant and agent</a:t>
            </a:r>
            <a:r>
              <a:rPr lang="pl-PL" b="1" dirty="0">
                <a:latin typeface="__fkGroteskNeue_598ab8"/>
              </a:rPr>
              <a:t>s</a:t>
            </a:r>
            <a:r>
              <a:rPr lang="en-GB" b="1" dirty="0">
                <a:latin typeface="__fkGroteskNeue_598ab8"/>
              </a:rPr>
              <a:t> that use large language models, as well as the models themselves</a:t>
            </a:r>
            <a:r>
              <a:rPr lang="en-GB" dirty="0">
                <a:latin typeface="__fkGroteskNeue_598ab8"/>
              </a:rPr>
              <a:t>, are GPAI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It also defines GPAI with systematic risk as systems that use models that require more than 10</a:t>
            </a:r>
            <a:r>
              <a:rPr lang="en-GB" baseline="30000" dirty="0">
                <a:latin typeface="__fkGroteskNeue_598ab8"/>
              </a:rPr>
              <a:t>25</a:t>
            </a:r>
            <a:r>
              <a:rPr lang="en-GB" dirty="0">
                <a:latin typeface="__fkGroteskNeue_598ab8"/>
              </a:rPr>
              <a:t> floating-point operations per second (FLOPS) to train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This means that an assistant using the GPT-4 model is in the category of GPAI with systematic risk</a:t>
            </a:r>
            <a:endParaRPr lang="pl-PL" dirty="0">
              <a:latin typeface="__fkGroteskNeue_598ab8"/>
            </a:endParaRPr>
          </a:p>
          <a:p>
            <a:pPr lvl="1"/>
            <a:r>
              <a:rPr lang="en-GB" b="0" i="0" dirty="0">
                <a:effectLst/>
                <a:latin typeface="__fkGroteskNeue_598ab8"/>
              </a:rPr>
              <a:t>The actual training of GPT-4 was done on approximately 25,000 NVIDIA A100 GPUs over 90-100 days, running at 32-36% utilization</a:t>
            </a:r>
            <a:endParaRPr lang="en-GB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237967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>
                <a:latin typeface="__fkGroteskNeue_598ab8"/>
              </a:rPr>
              <a:t>Limited </a:t>
            </a:r>
            <a:r>
              <a:rPr lang="pl-PL" sz="3000" dirty="0" err="1">
                <a:latin typeface="__fkGroteskNeue_598ab8"/>
              </a:rPr>
              <a:t>risk</a:t>
            </a:r>
            <a:r>
              <a:rPr lang="pl-PL" sz="3000" dirty="0">
                <a:latin typeface="__fkGroteskNeue_598ab8"/>
              </a:rPr>
              <a:t> 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49114"/>
          </a:xfrm>
        </p:spPr>
        <p:txBody>
          <a:bodyPr>
            <a:normAutofit/>
          </a:bodyPr>
          <a:lstStyle/>
          <a:p>
            <a:r>
              <a:rPr lang="en-GB" dirty="0">
                <a:latin typeface="__fkGroteskNeue_598ab8"/>
              </a:rPr>
              <a:t>Limited risk AI systems include those that are not classified as high-risk but still require certain transparency measures due to their potential impact on users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These systems are designed to interact with natural persons and include:</a:t>
            </a:r>
          </a:p>
          <a:p>
            <a:pPr lvl="1"/>
            <a:r>
              <a:rPr lang="en-GB" dirty="0">
                <a:latin typeface="__fkGroteskNeue_598ab8"/>
              </a:rPr>
              <a:t>AI systems intended for interaction with individuals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Emotion recognition systems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Biometric categorization systems</a:t>
            </a:r>
            <a:endParaRPr lang="pl-PL" dirty="0">
              <a:latin typeface="__fkGroteskNeue_598ab8"/>
            </a:endParaRPr>
          </a:p>
          <a:p>
            <a:pPr lvl="1"/>
            <a:r>
              <a:rPr lang="pl-PL" dirty="0">
                <a:latin typeface="__fkGroteskNeue_598ab8"/>
              </a:rPr>
              <a:t>Content</a:t>
            </a:r>
            <a:r>
              <a:rPr lang="en-GB" dirty="0">
                <a:latin typeface="__fkGroteskNeue_598ab8"/>
              </a:rPr>
              <a:t> generation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256214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 err="1">
                <a:latin typeface="__fkGroteskNeue_598ab8"/>
              </a:rPr>
              <a:t>Low</a:t>
            </a:r>
            <a:r>
              <a:rPr lang="pl-PL" sz="3000" dirty="0">
                <a:latin typeface="__fkGroteskNeue_598ab8"/>
              </a:rPr>
              <a:t> </a:t>
            </a:r>
            <a:r>
              <a:rPr lang="pl-PL" sz="3000" dirty="0" err="1">
                <a:latin typeface="__fkGroteskNeue_598ab8"/>
              </a:rPr>
              <a:t>risk</a:t>
            </a:r>
            <a:r>
              <a:rPr lang="pl-PL" sz="3000" dirty="0">
                <a:latin typeface="__fkGroteskNeue_598ab8"/>
              </a:rPr>
              <a:t> 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7783"/>
            <a:ext cx="7886700" cy="485368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__fkGroteskNeue_598ab8"/>
              </a:rPr>
              <a:t>Low-risk AI systems are those that do not fall into </a:t>
            </a:r>
            <a:r>
              <a:rPr lang="pl-PL" b="0" i="0" dirty="0" err="1">
                <a:effectLst/>
                <a:latin typeface="__fkGroteskNeue_598ab8"/>
              </a:rPr>
              <a:t>prevoius</a:t>
            </a:r>
            <a:r>
              <a:rPr lang="en-GB" b="0" i="0" dirty="0">
                <a:effectLst/>
                <a:latin typeface="__fkGroteskNeue_598ab8"/>
              </a:rPr>
              <a:t> categories</a:t>
            </a:r>
            <a:endParaRPr lang="pl-PL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__fkGroteskNeue_598ab8"/>
              </a:rPr>
              <a:t>These systems typically include applications that have minimal or no impact on individuals' rights and safety</a:t>
            </a:r>
            <a:endParaRPr lang="pl-PL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__fkGroteskNeue_598ab8"/>
              </a:rPr>
              <a:t>Examples:</a:t>
            </a:r>
            <a:endParaRPr lang="pl-PL" b="0" i="0" dirty="0">
              <a:effectLst/>
              <a:latin typeface="__fkGroteskNeue_598ab8"/>
            </a:endParaRPr>
          </a:p>
          <a:p>
            <a:pPr lvl="1"/>
            <a:r>
              <a:rPr lang="en-GB" b="0" i="0" dirty="0">
                <a:effectLst/>
                <a:latin typeface="__fkGroteskNeue_598ab8"/>
              </a:rPr>
              <a:t>Spam filters</a:t>
            </a:r>
          </a:p>
          <a:p>
            <a:pPr lvl="1"/>
            <a:r>
              <a:rPr lang="en-GB" b="0" i="0" dirty="0">
                <a:effectLst/>
                <a:latin typeface="__fkGroteskNeue_598ab8"/>
              </a:rPr>
              <a:t>AI-enabled video games</a:t>
            </a:r>
          </a:p>
          <a:p>
            <a:pPr lvl="1"/>
            <a:r>
              <a:rPr lang="en-GB" b="0" i="0" dirty="0">
                <a:effectLst/>
                <a:latin typeface="__fkGroteskNeue_598ab8"/>
              </a:rPr>
              <a:t>Basic recommendation systems</a:t>
            </a:r>
          </a:p>
        </p:txBody>
      </p:sp>
    </p:spTree>
    <p:extLst>
      <p:ext uri="{BB962C8B-B14F-4D97-AF65-F5344CB8AC3E}">
        <p14:creationId xmlns:p14="http://schemas.microsoft.com/office/powerpoint/2010/main" val="226291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673" y="280193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pl-PL" noProof="0" dirty="0" err="1"/>
              <a:t>What</a:t>
            </a:r>
            <a:r>
              <a:rPr lang="pl-PL" noProof="0" dirty="0"/>
              <a:t> </a:t>
            </a:r>
            <a:r>
              <a:rPr lang="pl-PL" noProof="0" dirty="0" err="1"/>
              <a:t>should</a:t>
            </a:r>
            <a:r>
              <a:rPr lang="pl-PL" noProof="0" dirty="0"/>
              <a:t> </a:t>
            </a:r>
            <a:r>
              <a:rPr lang="pl-PL" noProof="0" dirty="0" err="1"/>
              <a:t>you</a:t>
            </a:r>
            <a:r>
              <a:rPr lang="pl-PL" noProof="0" dirty="0"/>
              <a:t> </a:t>
            </a:r>
            <a:r>
              <a:rPr lang="pl-PL" noProof="0" dirty="0" err="1"/>
              <a:t>know</a:t>
            </a:r>
            <a:r>
              <a:rPr lang="pl-PL" noProof="0" dirty="0"/>
              <a:t> </a:t>
            </a:r>
            <a:r>
              <a:rPr lang="pl-PL" noProof="0" dirty="0" err="1"/>
              <a:t>about</a:t>
            </a:r>
            <a:r>
              <a:rPr lang="pl-PL" noProof="0" dirty="0"/>
              <a:t> </a:t>
            </a:r>
            <a:br>
              <a:rPr lang="pl-PL" noProof="0" dirty="0"/>
            </a:br>
            <a:r>
              <a:rPr lang="pl-PL" noProof="0" dirty="0"/>
              <a:t>AI ACT </a:t>
            </a:r>
            <a:br>
              <a:rPr lang="pl-PL" noProof="0" dirty="0"/>
            </a:br>
            <a:r>
              <a:rPr lang="pl-PL" noProof="0" dirty="0" err="1"/>
              <a:t>if</a:t>
            </a:r>
            <a:r>
              <a:rPr lang="pl-PL" noProof="0" dirty="0"/>
              <a:t> </a:t>
            </a:r>
            <a:r>
              <a:rPr lang="pl-PL" noProof="0" dirty="0" err="1"/>
              <a:t>you</a:t>
            </a:r>
            <a:r>
              <a:rPr lang="pl-PL" noProof="0" dirty="0"/>
              <a:t> </a:t>
            </a:r>
            <a:r>
              <a:rPr lang="pl-PL" noProof="0" dirty="0" err="1"/>
              <a:t>are</a:t>
            </a:r>
            <a:r>
              <a:rPr lang="pl-PL" noProof="0" dirty="0"/>
              <a:t> a AI </a:t>
            </a:r>
            <a:r>
              <a:rPr lang="pl-PL" noProof="0" dirty="0" err="1"/>
              <a:t>practitioner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673" y="4661691"/>
            <a:ext cx="6858000" cy="1241822"/>
          </a:xfrm>
        </p:spPr>
        <p:txBody>
          <a:bodyPr/>
          <a:lstStyle/>
          <a:p>
            <a:r>
              <a:rPr lang="pl-PL" noProof="0" dirty="0"/>
              <a:t>Marcin Szeliga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2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24D97F32-1898-C8E6-6359-988A095B1571}"/>
              </a:ext>
            </a:extLst>
          </p:cNvPr>
          <p:cNvSpPr txBox="1"/>
          <p:nvPr/>
        </p:nvSpPr>
        <p:spPr>
          <a:xfrm>
            <a:off x="448534" y="5312961"/>
            <a:ext cx="8453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2400" dirty="0">
                <a:solidFill>
                  <a:prstClr val="white"/>
                </a:solidFill>
                <a:latin typeface="Aptos" panose="021100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 AI Act Compliance Checker | EU Artificial Intelligence Act</a:t>
            </a:r>
            <a:endParaRPr lang="en-GB" sz="2400" dirty="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924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 err="1"/>
              <a:t>Obligations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279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88" y="541718"/>
            <a:ext cx="6781890" cy="994172"/>
          </a:xfrm>
        </p:spPr>
        <p:txBody>
          <a:bodyPr>
            <a:normAutofit/>
          </a:bodyPr>
          <a:lstStyle/>
          <a:p>
            <a:r>
              <a:rPr lang="pl-PL" sz="3000" dirty="0" err="1">
                <a:latin typeface="__fkGroteskNeue_598ab8"/>
              </a:rPr>
              <a:t>Scope</a:t>
            </a:r>
            <a:r>
              <a:rPr lang="pl-PL" sz="3000" dirty="0">
                <a:latin typeface="__fkGroteskNeue_598ab8"/>
              </a:rPr>
              <a:t> of AI </a:t>
            </a:r>
            <a:r>
              <a:rPr lang="pl-PL" sz="3000" dirty="0" err="1">
                <a:latin typeface="__fkGroteskNeue_598ab8"/>
              </a:rPr>
              <a:t>Act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79826"/>
            <a:ext cx="5026763" cy="4454991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latin typeface="__fkGroteskNeue_598ab8"/>
              </a:rPr>
              <a:t>The regulation applies to </a:t>
            </a:r>
            <a:r>
              <a:rPr lang="en-GB" b="1" dirty="0">
                <a:latin typeface="__fkGroteskNeue_598ab8"/>
              </a:rPr>
              <a:t>anyone using or sharing AI within the European Economic Area</a:t>
            </a:r>
            <a:endParaRPr lang="pl-PL" b="1" dirty="0">
              <a:latin typeface="__fkGroteskNeue_598ab8"/>
            </a:endParaRPr>
          </a:p>
          <a:p>
            <a:r>
              <a:rPr lang="pl-PL" dirty="0" err="1">
                <a:latin typeface="__fkGroteskNeue_598ab8"/>
              </a:rPr>
              <a:t>Exceptions</a:t>
            </a:r>
            <a:r>
              <a:rPr lang="pl-PL" dirty="0">
                <a:latin typeface="__fkGroteskNeue_598ab8"/>
              </a:rPr>
              <a:t>:</a:t>
            </a:r>
          </a:p>
          <a:p>
            <a:pPr lvl="1"/>
            <a:r>
              <a:rPr lang="en-GB" dirty="0">
                <a:latin typeface="__fkGroteskNeue_598ab8"/>
              </a:rPr>
              <a:t>AI systems already covered by other EU harmonization legislation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AI systems used exclusively for military, </a:t>
            </a:r>
            <a:r>
              <a:rPr lang="en-GB" dirty="0" err="1">
                <a:latin typeface="__fkGroteskNeue_598ab8"/>
              </a:rPr>
              <a:t>defense</a:t>
            </a:r>
            <a:r>
              <a:rPr lang="en-GB" dirty="0">
                <a:latin typeface="__fkGroteskNeue_598ab8"/>
              </a:rPr>
              <a:t>, or national security purposes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AI systems intended solely for scientific research</a:t>
            </a:r>
          </a:p>
          <a:p>
            <a:pPr lvl="1"/>
            <a:r>
              <a:rPr lang="en-GB" dirty="0">
                <a:latin typeface="__fkGroteskNeue_598ab8"/>
              </a:rPr>
              <a:t>AI systems used for private, non-commercial activities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AI systems released under free and open-source licenses</a:t>
            </a:r>
            <a:endParaRPr lang="pl-PL" dirty="0">
              <a:latin typeface="__fkGroteskNeue_598ab8"/>
            </a:endParaRPr>
          </a:p>
          <a:p>
            <a:pPr lvl="2"/>
            <a:r>
              <a:rPr lang="en-GB" dirty="0">
                <a:latin typeface="__fkGroteskNeue_598ab8"/>
              </a:rPr>
              <a:t>except where they fall under the prohibitions</a:t>
            </a:r>
            <a:endParaRPr lang="pl-PL" dirty="0">
              <a:latin typeface="__fkGroteskNeue_598ab8"/>
            </a:endParaRPr>
          </a:p>
          <a:p>
            <a:pPr lvl="2"/>
            <a:r>
              <a:rPr lang="en-GB" dirty="0">
                <a:latin typeface="__fkGroteskNeue_598ab8"/>
              </a:rPr>
              <a:t>except for the transparency requirements for GPAI</a:t>
            </a:r>
            <a:endParaRPr lang="pl-PL" dirty="0">
              <a:latin typeface="__fkGroteskNeue_598ab8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51AA22B-1378-3FAF-2F59-822C368A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32" y="2554742"/>
            <a:ext cx="3227417" cy="2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88" y="632724"/>
            <a:ext cx="6781890" cy="994172"/>
          </a:xfrm>
        </p:spPr>
        <p:txBody>
          <a:bodyPr>
            <a:normAutofit fontScale="90000"/>
          </a:bodyPr>
          <a:lstStyle/>
          <a:p>
            <a:r>
              <a:rPr lang="en-GB" sz="3000" dirty="0">
                <a:latin typeface="__fkGroteskNeue_598ab8"/>
              </a:rPr>
              <a:t>Legal obligations vary based on the organization’s role and the AI system’s risk class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7152"/>
            <a:ext cx="7886700" cy="434665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__fkGroteskNeue_598ab8"/>
              </a:rPr>
              <a:t>A provider is a person or entity that develops an AI system or has it developed and places it on the </a:t>
            </a:r>
            <a:r>
              <a:rPr lang="pl-PL" dirty="0">
                <a:latin typeface="__fkGroteskNeue_598ab8"/>
              </a:rPr>
              <a:t>EU </a:t>
            </a:r>
            <a:r>
              <a:rPr lang="en-GB" dirty="0">
                <a:latin typeface="__fkGroteskNeue_598ab8"/>
              </a:rPr>
              <a:t>market under their own name or trademark</a:t>
            </a:r>
            <a:endParaRPr lang="pl-PL" dirty="0">
              <a:latin typeface="__fkGroteskNeue_598ab8"/>
            </a:endParaRPr>
          </a:p>
          <a:p>
            <a:r>
              <a:rPr lang="pl-PL" dirty="0">
                <a:latin typeface="__fkGroteskNeue_598ab8"/>
              </a:rPr>
              <a:t>A</a:t>
            </a:r>
            <a:r>
              <a:rPr lang="en-GB" dirty="0">
                <a:latin typeface="__fkGroteskNeue_598ab8"/>
              </a:rPr>
              <a:t> downstream provider is the provider of the AI ​​system that uses the AI ​​model, regardless of whether the model is provided by itself or by another entity under appropriate agreements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A deployer is a person or entity that uses an AI system under their authority, except when the AI system is used for personal, non-professional activities</a:t>
            </a:r>
            <a:endParaRPr lang="pl-PL" dirty="0">
              <a:latin typeface="__fkGroteskNeue_598ab8"/>
            </a:endParaRPr>
          </a:p>
          <a:p>
            <a:r>
              <a:rPr lang="pl-PL" b="1" dirty="0">
                <a:latin typeface="__fkGroteskNeue_598ab8"/>
              </a:rPr>
              <a:t>The </a:t>
            </a:r>
            <a:r>
              <a:rPr lang="pl-PL" b="1" dirty="0" err="1">
                <a:latin typeface="__fkGroteskNeue_598ab8"/>
              </a:rPr>
              <a:t>higher</a:t>
            </a:r>
            <a:r>
              <a:rPr lang="pl-PL" b="1" dirty="0">
                <a:latin typeface="__fkGroteskNeue_598ab8"/>
              </a:rPr>
              <a:t> place in the </a:t>
            </a:r>
            <a:r>
              <a:rPr lang="pl-PL" b="1" dirty="0" err="1">
                <a:latin typeface="__fkGroteskNeue_598ab8"/>
              </a:rPr>
              <a:t>chain</a:t>
            </a:r>
            <a:r>
              <a:rPr lang="pl-PL" b="1" dirty="0">
                <a:latin typeface="__fkGroteskNeue_598ab8"/>
              </a:rPr>
              <a:t>, the </a:t>
            </a:r>
            <a:r>
              <a:rPr lang="en-GB" b="1" dirty="0">
                <a:latin typeface="__fkGroteskNeue_598ab8"/>
              </a:rPr>
              <a:t>higher the requirements</a:t>
            </a:r>
            <a:endParaRPr lang="pl-PL" b="1" dirty="0">
              <a:latin typeface="__fkGroteskNeue_598ab8"/>
            </a:endParaRPr>
          </a:p>
          <a:p>
            <a:r>
              <a:rPr lang="en-GB" b="1" dirty="0">
                <a:latin typeface="__fkGroteskNeue_598ab8"/>
              </a:rPr>
              <a:t>The higher the risk, the higher the requirements</a:t>
            </a:r>
            <a:endParaRPr lang="pl-PL" b="1" dirty="0">
              <a:latin typeface="__fkGroteskNeue_598ab8"/>
            </a:endParaRPr>
          </a:p>
          <a:p>
            <a:endParaRPr lang="en-GB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390139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19" y="680394"/>
            <a:ext cx="60960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Requirements for low</a:t>
            </a:r>
            <a:r>
              <a:rPr lang="pl-PL" sz="3000" dirty="0">
                <a:latin typeface="__fkGroteskNeue_598ab8"/>
              </a:rPr>
              <a:t> and </a:t>
            </a:r>
            <a:r>
              <a:rPr lang="pl-PL" sz="3000" dirty="0" err="1">
                <a:latin typeface="__fkGroteskNeue_598ab8"/>
              </a:rPr>
              <a:t>limited</a:t>
            </a:r>
            <a:r>
              <a:rPr lang="pl-PL" sz="3000" dirty="0">
                <a:latin typeface="__fkGroteskNeue_598ab8"/>
              </a:rPr>
              <a:t> r</a:t>
            </a:r>
            <a:r>
              <a:rPr lang="en-GB" sz="3000" dirty="0" err="1">
                <a:latin typeface="__fkGroteskNeue_598ab8"/>
              </a:rPr>
              <a:t>isk</a:t>
            </a:r>
            <a:r>
              <a:rPr lang="pl-PL" sz="3000" dirty="0">
                <a:latin typeface="__fkGroteskNeue_598ab8"/>
              </a:rPr>
              <a:t>  </a:t>
            </a:r>
            <a:r>
              <a:rPr lang="pl-PL" sz="3000" dirty="0" err="1">
                <a:latin typeface="__fkGroteskNeue_598ab8"/>
              </a:rPr>
              <a:t>systems</a:t>
            </a:r>
            <a:endParaRPr lang="en-US" sz="30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7334F7-3166-5053-2B48-D98DEABA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85731"/>
            <a:ext cx="7909723" cy="4132078"/>
          </a:xfrm>
        </p:spPr>
        <p:txBody>
          <a:bodyPr>
            <a:normAutofit/>
          </a:bodyPr>
          <a:lstStyle/>
          <a:p>
            <a:r>
              <a:rPr lang="en-GB" dirty="0">
                <a:latin typeface="__fkGroteskNeue_598ab8"/>
              </a:rPr>
              <a:t>Low</a:t>
            </a:r>
            <a:r>
              <a:rPr lang="pl-PL" dirty="0">
                <a:latin typeface="__fkGroteskNeue_598ab8"/>
              </a:rPr>
              <a:t>-</a:t>
            </a:r>
            <a:r>
              <a:rPr lang="pl-PL" dirty="0" err="1">
                <a:latin typeface="__fkGroteskNeue_598ab8"/>
              </a:rPr>
              <a:t>risk</a:t>
            </a:r>
            <a:r>
              <a:rPr lang="en-GB" dirty="0">
                <a:latin typeface="__fkGroteskNeue_598ab8"/>
              </a:rPr>
              <a:t> systems pose minimal risks and are not subject to formal regulations</a:t>
            </a:r>
            <a:endParaRPr lang="pl-PL" dirty="0">
              <a:latin typeface="__fkGroteskNeue_598ab8"/>
            </a:endParaRPr>
          </a:p>
          <a:p>
            <a:r>
              <a:rPr lang="en-GB" dirty="0">
                <a:latin typeface="__fkGroteskNeue_598ab8"/>
              </a:rPr>
              <a:t>Limited-risk</a:t>
            </a:r>
            <a:r>
              <a:rPr lang="pl-PL" dirty="0">
                <a:latin typeface="__fkGroteskNeue_598ab8"/>
              </a:rPr>
              <a:t> </a:t>
            </a:r>
            <a:r>
              <a:rPr lang="en-GB" dirty="0">
                <a:latin typeface="__fkGroteskNeue_598ab8"/>
              </a:rPr>
              <a:t>systems are subject to transparency requirements to ensure users are aware they are interacting with AI</a:t>
            </a:r>
          </a:p>
        </p:txBody>
      </p:sp>
    </p:spTree>
    <p:extLst>
      <p:ext uri="{BB962C8B-B14F-4D97-AF65-F5344CB8AC3E}">
        <p14:creationId xmlns:p14="http://schemas.microsoft.com/office/powerpoint/2010/main" val="403890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8391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Transparency obligations</a:t>
            </a:r>
            <a:endParaRPr lang="en-US" sz="30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7334F7-3166-5053-2B48-D98DEABA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85731"/>
            <a:ext cx="7909723" cy="4197082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__fkGroteskNeue_598ab8"/>
              </a:rPr>
              <a:t>Disclosure of AI interaction</a:t>
            </a:r>
          </a:p>
          <a:p>
            <a:pPr lvl="1"/>
            <a:r>
              <a:rPr lang="en-GB" dirty="0">
                <a:latin typeface="__fkGroteskNeue_598ab8"/>
              </a:rPr>
              <a:t>Users must be informed when they are interacting with an AI system, ensuring that the nature of the interaction is clear</a:t>
            </a:r>
            <a:endParaRPr lang="pl-PL" dirty="0">
              <a:latin typeface="__fkGroteskNeue_598ab8"/>
            </a:endParaRPr>
          </a:p>
          <a:p>
            <a:r>
              <a:rPr lang="en-GB" dirty="0" err="1">
                <a:latin typeface="__fkGroteskNeue_598ab8"/>
              </a:rPr>
              <a:t>Labeling</a:t>
            </a:r>
            <a:r>
              <a:rPr lang="en-GB" dirty="0">
                <a:latin typeface="__fkGroteskNeue_598ab8"/>
              </a:rPr>
              <a:t> of ai-generated content</a:t>
            </a:r>
          </a:p>
          <a:p>
            <a:pPr lvl="1"/>
            <a:r>
              <a:rPr lang="en-GB" dirty="0">
                <a:latin typeface="__fkGroteskNeue_598ab8"/>
              </a:rPr>
              <a:t>Content generated by AI, including deepfakes, must be clearly </a:t>
            </a:r>
            <a:r>
              <a:rPr lang="en-GB" dirty="0" err="1">
                <a:latin typeface="__fkGroteskNeue_598ab8"/>
              </a:rPr>
              <a:t>labeled</a:t>
            </a:r>
            <a:r>
              <a:rPr lang="en-GB" dirty="0">
                <a:latin typeface="__fkGroteskNeue_598ab8"/>
              </a:rPr>
              <a:t> as artificial</a:t>
            </a:r>
          </a:p>
          <a:p>
            <a:r>
              <a:rPr lang="en-GB" dirty="0">
                <a:latin typeface="__fkGroteskNeue_598ab8"/>
              </a:rPr>
              <a:t>Transparency in functioning</a:t>
            </a:r>
          </a:p>
          <a:p>
            <a:pPr lvl="1"/>
            <a:r>
              <a:rPr lang="en-GB" dirty="0">
                <a:latin typeface="__fkGroteskNeue_598ab8"/>
              </a:rPr>
              <a:t>Providers of high-risk AI systems must ensure that these systems are designed to allow users to understand their functionality and decision-making processes</a:t>
            </a:r>
          </a:p>
          <a:p>
            <a:endParaRPr lang="en-GB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1563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606722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Requirements for </a:t>
            </a:r>
            <a:r>
              <a:rPr lang="pl-PL" sz="3000" dirty="0">
                <a:latin typeface="__fkGroteskNeue_598ab8"/>
              </a:rPr>
              <a:t>GPAI </a:t>
            </a:r>
            <a:r>
              <a:rPr lang="pl-PL" sz="3000" dirty="0" err="1">
                <a:latin typeface="__fkGroteskNeue_598ab8"/>
              </a:rPr>
              <a:t>systems</a:t>
            </a:r>
            <a:endParaRPr lang="en-US" sz="30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7334F7-3166-5053-2B48-D98DEABA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7" y="2013036"/>
            <a:ext cx="4344212" cy="4389712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__fkGroteskNeue_598ab8"/>
              </a:rPr>
              <a:t>Providers of general-purpose models must:</a:t>
            </a:r>
          </a:p>
          <a:p>
            <a:pPr lvl="1"/>
            <a:r>
              <a:rPr lang="en-GB" dirty="0">
                <a:latin typeface="__fkGroteskNeue_598ab8"/>
              </a:rPr>
              <a:t>Prepare documentation detailing the model’s operation and make it available to </a:t>
            </a:r>
            <a:r>
              <a:rPr lang="pl-PL" dirty="0" err="1">
                <a:latin typeface="__fkGroteskNeue_598ab8"/>
              </a:rPr>
              <a:t>downstream</a:t>
            </a:r>
            <a:r>
              <a:rPr lang="en-GB" dirty="0">
                <a:latin typeface="__fkGroteskNeue_598ab8"/>
              </a:rPr>
              <a:t> providers</a:t>
            </a:r>
          </a:p>
          <a:p>
            <a:pPr lvl="1"/>
            <a:r>
              <a:rPr lang="en-GB" dirty="0">
                <a:latin typeface="__fkGroteskNeue_598ab8"/>
              </a:rPr>
              <a:t>Ensure operational transparency, including using watermarks to identify generated content and complying with copyright regulations</a:t>
            </a:r>
          </a:p>
          <a:p>
            <a:pPr lvl="1"/>
            <a:r>
              <a:rPr lang="en-GB" dirty="0">
                <a:latin typeface="__fkGroteskNeue_598ab8"/>
              </a:rPr>
              <a:t>Create a data management policy to ensure training data is collected and processed according to personal data protection regulations, and publish a description of the training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19C5A93-76C6-8003-C200-CA1A1DA6614F}"/>
              </a:ext>
            </a:extLst>
          </p:cNvPr>
          <p:cNvSpPr txBox="1">
            <a:spLocks/>
          </p:cNvSpPr>
          <p:nvPr/>
        </p:nvSpPr>
        <p:spPr>
          <a:xfrm>
            <a:off x="4799788" y="1977825"/>
            <a:ext cx="4344212" cy="403728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__fkGroteskNeue_598ab8"/>
              </a:rPr>
              <a:t>For general-purpose models with systemic risk, providers must also:</a:t>
            </a:r>
          </a:p>
          <a:p>
            <a:pPr lvl="1"/>
            <a:r>
              <a:rPr lang="en-GB" sz="2000" dirty="0">
                <a:latin typeface="__fkGroteskNeue_598ab8"/>
              </a:rPr>
              <a:t>Assess and identify potential risks, including impacts on fundamental rights and public health</a:t>
            </a:r>
          </a:p>
          <a:p>
            <a:pPr lvl="1"/>
            <a:r>
              <a:rPr lang="en-GB" sz="2000" dirty="0">
                <a:latin typeface="__fkGroteskNeue_598ab8"/>
              </a:rPr>
              <a:t>Ensure security by making the model resilient to cyberattacks</a:t>
            </a:r>
          </a:p>
          <a:p>
            <a:pPr lvl="1"/>
            <a:r>
              <a:rPr lang="en-GB" sz="2000" dirty="0">
                <a:latin typeface="__fkGroteskNeue_598ab8"/>
              </a:rPr>
              <a:t>Monitor the operation of GPAI models and report any incidents</a:t>
            </a:r>
          </a:p>
          <a:p>
            <a:pPr lvl="1"/>
            <a:r>
              <a:rPr lang="en-GB" sz="2000" dirty="0">
                <a:latin typeface="__fkGroteskNeue_598ab8"/>
              </a:rPr>
              <a:t>Enable human oversight of the models’ operation</a:t>
            </a:r>
          </a:p>
        </p:txBody>
      </p:sp>
    </p:spTree>
    <p:extLst>
      <p:ext uri="{BB962C8B-B14F-4D97-AF65-F5344CB8AC3E}">
        <p14:creationId xmlns:p14="http://schemas.microsoft.com/office/powerpoint/2010/main" val="360035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1680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Requirements for high risk </a:t>
            </a:r>
            <a:r>
              <a:rPr lang="pl-PL" sz="3000" dirty="0">
                <a:latin typeface="__fkGroteskNeue_598ab8"/>
              </a:rPr>
              <a:t>AI </a:t>
            </a:r>
            <a:r>
              <a:rPr lang="pl-PL" sz="3000" dirty="0" err="1">
                <a:latin typeface="__fkGroteskNeue_598ab8"/>
              </a:rPr>
              <a:t>systems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1149"/>
            <a:ext cx="7886700" cy="4541663"/>
          </a:xfrm>
        </p:spPr>
        <p:txBody>
          <a:bodyPr>
            <a:normAutofit/>
          </a:bodyPr>
          <a:lstStyle/>
          <a:p>
            <a:r>
              <a:rPr lang="en-GB" dirty="0">
                <a:latin typeface="__fkGroteskNeue_598ab8"/>
              </a:rPr>
              <a:t>Risk management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9)</a:t>
            </a:r>
          </a:p>
          <a:p>
            <a:r>
              <a:rPr lang="en-GB" dirty="0">
                <a:latin typeface="__fkGroteskNeue_598ab8"/>
              </a:rPr>
              <a:t>Data and data governance</a:t>
            </a:r>
            <a:r>
              <a:rPr lang="pl-PL" dirty="0">
                <a:latin typeface="__fkGroteskNeue_598ab8"/>
              </a:rPr>
              <a:t> 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10)</a:t>
            </a:r>
            <a:endParaRPr lang="en-GB" dirty="0">
              <a:latin typeface="__fkGroteskNeue_598ab8"/>
            </a:endParaRPr>
          </a:p>
          <a:p>
            <a:r>
              <a:rPr lang="en-GB" dirty="0">
                <a:latin typeface="__fkGroteskNeue_598ab8"/>
                <a:sym typeface="Work Sans"/>
              </a:rPr>
              <a:t>Technical documentation</a:t>
            </a:r>
            <a:r>
              <a:rPr lang="pl-PL" dirty="0">
                <a:latin typeface="__fkGroteskNeue_598ab8"/>
                <a:sym typeface="Work Sans"/>
              </a:rPr>
              <a:t>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11)</a:t>
            </a:r>
            <a:endParaRPr lang="en-GB" dirty="0">
              <a:latin typeface="__fkGroteskNeue_598ab8"/>
              <a:sym typeface="Work Sans"/>
            </a:endParaRPr>
          </a:p>
          <a:p>
            <a:r>
              <a:rPr lang="en-GB" dirty="0">
                <a:latin typeface="__fkGroteskNeue_598ab8"/>
                <a:sym typeface="Work Sans"/>
              </a:rPr>
              <a:t>Record-keeping</a:t>
            </a:r>
            <a:r>
              <a:rPr lang="pl-PL" dirty="0">
                <a:latin typeface="__fkGroteskNeue_598ab8"/>
                <a:sym typeface="Work Sans"/>
              </a:rPr>
              <a:t>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12)</a:t>
            </a:r>
            <a:endParaRPr lang="en-GB" dirty="0">
              <a:latin typeface="__fkGroteskNeue_598ab8"/>
              <a:sym typeface="Work Sans"/>
            </a:endParaRPr>
          </a:p>
          <a:p>
            <a:r>
              <a:rPr lang="en-GB" dirty="0">
                <a:latin typeface="__fkGroteskNeue_598ab8"/>
                <a:sym typeface="Work Sans"/>
              </a:rPr>
              <a:t>Transparency and provision of information to users</a:t>
            </a:r>
            <a:r>
              <a:rPr lang="pl-PL" dirty="0">
                <a:latin typeface="__fkGroteskNeue_598ab8"/>
                <a:sym typeface="Work Sans"/>
              </a:rPr>
              <a:t>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13)</a:t>
            </a:r>
            <a:endParaRPr lang="en-GB" dirty="0">
              <a:latin typeface="__fkGroteskNeue_598ab8"/>
              <a:sym typeface="Work Sans"/>
            </a:endParaRPr>
          </a:p>
          <a:p>
            <a:r>
              <a:rPr lang="en-GB" dirty="0">
                <a:latin typeface="__fkGroteskNeue_598ab8"/>
                <a:sym typeface="Work Sans"/>
              </a:rPr>
              <a:t>Human oversight</a:t>
            </a:r>
            <a:r>
              <a:rPr lang="pl-PL" dirty="0">
                <a:latin typeface="__fkGroteskNeue_598ab8"/>
                <a:sym typeface="Work Sans"/>
              </a:rPr>
              <a:t>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14)</a:t>
            </a:r>
            <a:endParaRPr lang="en-GB" dirty="0">
              <a:latin typeface="__fkGroteskNeue_598ab8"/>
              <a:sym typeface="Work Sans"/>
            </a:endParaRPr>
          </a:p>
          <a:p>
            <a:r>
              <a:rPr lang="en-GB" dirty="0">
                <a:latin typeface="__fkGroteskNeue_598ab8"/>
                <a:sym typeface="Work Sans"/>
              </a:rPr>
              <a:t>Accuracy, robustness and cybersecurity</a:t>
            </a:r>
            <a:r>
              <a:rPr lang="pl-PL" dirty="0">
                <a:latin typeface="__fkGroteskNeue_598ab8"/>
                <a:sym typeface="Work Sans"/>
              </a:rPr>
              <a:t> </a:t>
            </a:r>
            <a:r>
              <a:rPr lang="pl-PL" dirty="0">
                <a:latin typeface="__fkGroteskNeue_598ab8"/>
              </a:rPr>
              <a:t>(</a:t>
            </a:r>
            <a:r>
              <a:rPr lang="pl-PL" dirty="0" err="1">
                <a:latin typeface="__fkGroteskNeue_598ab8"/>
              </a:rPr>
              <a:t>Article</a:t>
            </a:r>
            <a:r>
              <a:rPr lang="pl-PL" dirty="0">
                <a:latin typeface="__fkGroteskNeue_598ab8"/>
              </a:rPr>
              <a:t> 15)</a:t>
            </a:r>
            <a:endParaRPr lang="en-GB" dirty="0">
              <a:latin typeface="__fkGroteskNeue_598ab8"/>
              <a:sym typeface="Work Sans"/>
            </a:endParaRPr>
          </a:p>
          <a:p>
            <a:endParaRPr lang="en-GB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281508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8410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Requirements for </a:t>
            </a:r>
            <a:r>
              <a:rPr lang="pl-PL" sz="3000" dirty="0" err="1">
                <a:latin typeface="__fkGroteskNeue_598ab8"/>
              </a:rPr>
              <a:t>providers</a:t>
            </a:r>
            <a:r>
              <a:rPr lang="pl-PL" sz="3000" dirty="0">
                <a:latin typeface="__fkGroteskNeue_598ab8"/>
              </a:rPr>
              <a:t> of </a:t>
            </a:r>
            <a:r>
              <a:rPr lang="en-GB" sz="3000" dirty="0">
                <a:latin typeface="__fkGroteskNeue_598ab8"/>
              </a:rPr>
              <a:t>high risk </a:t>
            </a:r>
            <a:r>
              <a:rPr lang="pl-PL" sz="3000" dirty="0">
                <a:latin typeface="__fkGroteskNeue_598ab8"/>
              </a:rPr>
              <a:t>AI </a:t>
            </a:r>
            <a:r>
              <a:rPr lang="pl-PL" sz="3000" dirty="0" err="1">
                <a:latin typeface="__fkGroteskNeue_598ab8"/>
              </a:rPr>
              <a:t>systems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9847"/>
            <a:ext cx="7886700" cy="4392966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__fkGroteskNeue_598ab8"/>
              </a:rPr>
              <a:t>Implement a Quality Management System</a:t>
            </a:r>
          </a:p>
          <a:p>
            <a:r>
              <a:rPr lang="en-GB" dirty="0">
                <a:latin typeface="__fkGroteskNeue_598ab8"/>
              </a:rPr>
              <a:t>Prepare technical documentation</a:t>
            </a:r>
          </a:p>
          <a:p>
            <a:r>
              <a:rPr lang="en-GB" dirty="0">
                <a:latin typeface="__fkGroteskNeue_598ab8"/>
              </a:rPr>
              <a:t>Maintain operational logs</a:t>
            </a:r>
          </a:p>
          <a:p>
            <a:r>
              <a:rPr lang="en-GB" dirty="0">
                <a:latin typeface="__fkGroteskNeue_598ab8"/>
              </a:rPr>
              <a:t>Perform a conformity assessment</a:t>
            </a:r>
          </a:p>
          <a:p>
            <a:r>
              <a:rPr lang="en-GB" dirty="0">
                <a:latin typeface="__fkGroteskNeue_598ab8"/>
              </a:rPr>
              <a:t>Create an EU Declaration of conformity</a:t>
            </a:r>
          </a:p>
          <a:p>
            <a:r>
              <a:rPr lang="en-GB" dirty="0">
                <a:latin typeface="__fkGroteskNeue_598ab8"/>
              </a:rPr>
              <a:t>Register the AI system in the EU database</a:t>
            </a:r>
          </a:p>
          <a:p>
            <a:r>
              <a:rPr lang="en-GB" dirty="0">
                <a:latin typeface="__fkGroteskNeue_598ab8"/>
              </a:rPr>
              <a:t>Apply the CE marking</a:t>
            </a:r>
          </a:p>
          <a:p>
            <a:r>
              <a:rPr lang="en-GB" dirty="0">
                <a:latin typeface="__fkGroteskNeue_598ab8"/>
              </a:rPr>
              <a:t>Monitor the market post-launch</a:t>
            </a:r>
          </a:p>
          <a:p>
            <a:r>
              <a:rPr lang="en-GB" dirty="0">
                <a:latin typeface="__fkGroteskNeue_598ab8"/>
              </a:rPr>
              <a:t>Respond to incidents</a:t>
            </a:r>
          </a:p>
          <a:p>
            <a:r>
              <a:rPr lang="en-GB" dirty="0">
                <a:latin typeface="__fkGroteskNeue_598ab8"/>
              </a:rPr>
              <a:t>Work with market surveillance authorities</a:t>
            </a:r>
            <a:endParaRPr lang="pl-PL" dirty="0">
              <a:latin typeface="__fkGroteskNeue_598ab8"/>
            </a:endParaRPr>
          </a:p>
          <a:p>
            <a:r>
              <a:rPr lang="en-GB" b="1" dirty="0">
                <a:latin typeface="__fkGroteskNeue_598ab8"/>
              </a:rPr>
              <a:t>Check if you have the capability to reach compliance</a:t>
            </a:r>
          </a:p>
        </p:txBody>
      </p:sp>
    </p:spTree>
    <p:extLst>
      <p:ext uri="{BB962C8B-B14F-4D97-AF65-F5344CB8AC3E}">
        <p14:creationId xmlns:p14="http://schemas.microsoft.com/office/powerpoint/2010/main" val="3423340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Requirements for </a:t>
            </a:r>
            <a:r>
              <a:rPr lang="pl-PL" sz="3000" dirty="0" err="1">
                <a:latin typeface="__fkGroteskNeue_598ab8"/>
              </a:rPr>
              <a:t>deployers</a:t>
            </a:r>
            <a:r>
              <a:rPr lang="pl-PL" sz="3000" dirty="0">
                <a:latin typeface="__fkGroteskNeue_598ab8"/>
              </a:rPr>
              <a:t> of </a:t>
            </a:r>
            <a:r>
              <a:rPr lang="en-GB" sz="3000" dirty="0">
                <a:latin typeface="__fkGroteskNeue_598ab8"/>
              </a:rPr>
              <a:t>high risk </a:t>
            </a:r>
            <a:r>
              <a:rPr lang="pl-PL" sz="3000" dirty="0">
                <a:latin typeface="__fkGroteskNeue_598ab8"/>
              </a:rPr>
              <a:t>AI </a:t>
            </a:r>
            <a:r>
              <a:rPr lang="pl-PL" sz="3000" dirty="0" err="1">
                <a:latin typeface="__fkGroteskNeue_598ab8"/>
              </a:rPr>
              <a:t>systems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385731"/>
            <a:ext cx="4344212" cy="4565886"/>
          </a:xfrm>
        </p:spPr>
        <p:txBody>
          <a:bodyPr>
            <a:normAutofit fontScale="70000" lnSpcReduction="20000"/>
          </a:bodyPr>
          <a:lstStyle/>
          <a:p>
            <a:r>
              <a:rPr lang="pl-PL" dirty="0">
                <a:latin typeface="__fkGroteskNeue_598ab8"/>
              </a:rPr>
              <a:t>U</a:t>
            </a:r>
            <a:r>
              <a:rPr lang="en-GB" dirty="0">
                <a:latin typeface="__fkGroteskNeue_598ab8"/>
              </a:rPr>
              <a:t>se the AI system as per the provided instructions</a:t>
            </a:r>
          </a:p>
          <a:p>
            <a:r>
              <a:rPr lang="en-GB" dirty="0">
                <a:latin typeface="__fkGroteskNeue_598ab8"/>
              </a:rPr>
              <a:t>Assign human oversight and ensure proper training</a:t>
            </a:r>
          </a:p>
          <a:p>
            <a:r>
              <a:rPr lang="en-GB" dirty="0">
                <a:latin typeface="__fkGroteskNeue_598ab8"/>
              </a:rPr>
              <a:t>Ensure data input is relevant and representative</a:t>
            </a:r>
          </a:p>
          <a:p>
            <a:r>
              <a:rPr lang="en-GB" dirty="0">
                <a:latin typeface="__fkGroteskNeue_598ab8"/>
              </a:rPr>
              <a:t>Report serious incidents to the provider</a:t>
            </a:r>
          </a:p>
          <a:p>
            <a:r>
              <a:rPr lang="en-GB" dirty="0">
                <a:latin typeface="__fkGroteskNeue_598ab8"/>
              </a:rPr>
              <a:t>Maintain operational logs</a:t>
            </a:r>
          </a:p>
          <a:p>
            <a:r>
              <a:rPr lang="en-GB" dirty="0">
                <a:latin typeface="__fkGroteskNeue_598ab8"/>
              </a:rPr>
              <a:t>Cooperate with national competent authorities</a:t>
            </a:r>
          </a:p>
          <a:p>
            <a:r>
              <a:rPr lang="en-GB" dirty="0">
                <a:latin typeface="__fkGroteskNeue_598ab8"/>
              </a:rPr>
              <a:t>Where applicable:</a:t>
            </a:r>
          </a:p>
          <a:p>
            <a:pPr lvl="1"/>
            <a:r>
              <a:rPr lang="en-GB" sz="2600" dirty="0">
                <a:latin typeface="__fkGroteskNeue_598ab8"/>
              </a:rPr>
              <a:t>Conduct a data protection impact assessment</a:t>
            </a:r>
          </a:p>
          <a:p>
            <a:pPr lvl="1"/>
            <a:r>
              <a:rPr lang="en-GB" sz="2600" dirty="0">
                <a:latin typeface="__fkGroteskNeue_598ab8"/>
              </a:rPr>
              <a:t>Conduct a fundamental rights impact assessment</a:t>
            </a:r>
            <a:endParaRPr lang="pl-PL" sz="2600" dirty="0">
              <a:latin typeface="__fkGroteskNeue_598ab8"/>
            </a:endParaRPr>
          </a:p>
          <a:p>
            <a:endParaRPr lang="en-GB" dirty="0">
              <a:latin typeface="__fkGroteskNeue_598ab8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B77E372-94FE-16F6-8457-B0AC7E5DEB8B}"/>
              </a:ext>
            </a:extLst>
          </p:cNvPr>
          <p:cNvSpPr txBox="1">
            <a:spLocks/>
          </p:cNvSpPr>
          <p:nvPr/>
        </p:nvSpPr>
        <p:spPr>
          <a:xfrm>
            <a:off x="4877252" y="2350519"/>
            <a:ext cx="4344212" cy="409361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swald" pitchFamily="2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__fkGroteskNeue_598ab8"/>
              </a:rPr>
              <a:t>Consider these options:</a:t>
            </a:r>
          </a:p>
          <a:p>
            <a:pPr lvl="1"/>
            <a:r>
              <a:rPr lang="en-GB" sz="1800" dirty="0">
                <a:latin typeface="__fkGroteskNeue_598ab8"/>
              </a:rPr>
              <a:t>Establish an AI onboarding process with clear roles and responsibilities</a:t>
            </a:r>
          </a:p>
          <a:p>
            <a:pPr lvl="1"/>
            <a:r>
              <a:rPr lang="en-GB" sz="1800" dirty="0">
                <a:latin typeface="__fkGroteskNeue_598ab8"/>
              </a:rPr>
              <a:t>Define a clear scope of the AI System usage</a:t>
            </a:r>
          </a:p>
          <a:p>
            <a:pPr lvl="1"/>
            <a:r>
              <a:rPr lang="en-GB" sz="1800" dirty="0">
                <a:latin typeface="__fkGroteskNeue_598ab8"/>
              </a:rPr>
              <a:t>Manage the input data and logs</a:t>
            </a:r>
          </a:p>
          <a:p>
            <a:pPr lvl="1"/>
            <a:r>
              <a:rPr lang="en-GB" sz="1800" dirty="0">
                <a:latin typeface="__fkGroteskNeue_598ab8"/>
              </a:rPr>
              <a:t>Train staff to detect and report incidents </a:t>
            </a:r>
          </a:p>
          <a:p>
            <a:endParaRPr lang="en-GB" sz="2000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5054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Key principles</a:t>
            </a:r>
          </a:p>
          <a:p>
            <a:r>
              <a:rPr lang="pl-PL" noProof="0" dirty="0" err="1"/>
              <a:t>Risk-based</a:t>
            </a:r>
            <a:r>
              <a:rPr lang="pl-PL" noProof="0" dirty="0"/>
              <a:t> </a:t>
            </a:r>
            <a:r>
              <a:rPr lang="pl-PL" noProof="0" dirty="0" err="1"/>
              <a:t>approach</a:t>
            </a:r>
            <a:endParaRPr lang="pl-PL" noProof="0" dirty="0"/>
          </a:p>
          <a:p>
            <a:r>
              <a:rPr lang="pl-PL" noProof="0" dirty="0" err="1"/>
              <a:t>Obligations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6781890" cy="994172"/>
          </a:xfrm>
        </p:spPr>
        <p:txBody>
          <a:bodyPr>
            <a:normAutofit/>
          </a:bodyPr>
          <a:lstStyle/>
          <a:p>
            <a:r>
              <a:rPr lang="en-GB" sz="3000" dirty="0">
                <a:latin typeface="__fkGroteskNeue_598ab8"/>
              </a:rPr>
              <a:t>Unacceptable risk</a:t>
            </a:r>
            <a:r>
              <a:rPr lang="pl-PL" sz="3000" dirty="0">
                <a:latin typeface="__fkGroteskNeue_598ab8"/>
              </a:rPr>
              <a:t> AI </a:t>
            </a:r>
            <a:r>
              <a:rPr lang="pl-PL" sz="3000" dirty="0" err="1">
                <a:latin typeface="__fkGroteskNeue_598ab8"/>
              </a:rPr>
              <a:t>systems</a:t>
            </a:r>
            <a:r>
              <a:rPr lang="en-GB" sz="3000" dirty="0">
                <a:latin typeface="__fkGroteskNeue_598ab8"/>
              </a:rPr>
              <a:t> 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85729"/>
            <a:ext cx="7886700" cy="4149413"/>
          </a:xfrm>
        </p:spPr>
        <p:txBody>
          <a:bodyPr>
            <a:normAutofit/>
          </a:bodyPr>
          <a:lstStyle/>
          <a:p>
            <a:r>
              <a:rPr lang="en-GB" dirty="0">
                <a:latin typeface="__fkGroteskNeue_598ab8"/>
              </a:rPr>
              <a:t>AI systems that conflict with EU values are banned</a:t>
            </a:r>
            <a:endParaRPr lang="pl-PL" dirty="0">
              <a:latin typeface="__fkGroteskNeue_598ab8"/>
            </a:endParaRPr>
          </a:p>
          <a:p>
            <a:pPr lvl="1"/>
            <a:r>
              <a:rPr lang="en-GB" dirty="0">
                <a:latin typeface="__fkGroteskNeue_598ab8"/>
              </a:rPr>
              <a:t>There is a six-month transition period for implementing the ban on prohibited AI practices</a:t>
            </a:r>
            <a:r>
              <a:rPr lang="pl-PL" dirty="0">
                <a:latin typeface="__fkGroteskNeue_598ab8"/>
              </a:rPr>
              <a:t> (</a:t>
            </a:r>
            <a:r>
              <a:rPr lang="pl-PL" dirty="0" err="1">
                <a:latin typeface="__fkGroteskNeue_598ab8"/>
              </a:rPr>
              <a:t>till</a:t>
            </a:r>
            <a:r>
              <a:rPr lang="pl-PL" dirty="0">
                <a:latin typeface="__fkGroteskNeue_598ab8"/>
              </a:rPr>
              <a:t> </a:t>
            </a:r>
            <a:r>
              <a:rPr lang="pl-PL" b="1" dirty="0" err="1">
                <a:latin typeface="__fkGroteskNeue_598ab8"/>
              </a:rPr>
              <a:t>February</a:t>
            </a:r>
            <a:r>
              <a:rPr lang="pl-PL" b="1" dirty="0">
                <a:latin typeface="__fkGroteskNeue_598ab8"/>
              </a:rPr>
              <a:t> 2025</a:t>
            </a:r>
            <a:r>
              <a:rPr lang="pl-PL" dirty="0">
                <a:latin typeface="__fkGroteskNeue_598ab8"/>
              </a:rPr>
              <a:t>)</a:t>
            </a:r>
          </a:p>
          <a:p>
            <a:r>
              <a:rPr lang="en-GB" dirty="0">
                <a:latin typeface="__fkGroteskNeue_598ab8"/>
              </a:rPr>
              <a:t>Consider these options:</a:t>
            </a:r>
          </a:p>
          <a:p>
            <a:pPr lvl="1"/>
            <a:r>
              <a:rPr lang="en-GB" dirty="0">
                <a:latin typeface="__fkGroteskNeue_598ab8"/>
              </a:rPr>
              <a:t>Cease support for the AI system (including development and usage)</a:t>
            </a:r>
          </a:p>
          <a:p>
            <a:pPr lvl="1"/>
            <a:r>
              <a:rPr lang="en-GB" dirty="0">
                <a:latin typeface="__fkGroteskNeue_598ab8"/>
              </a:rPr>
              <a:t>Modify the AI system and its intended use to ensure it is not prohibited</a:t>
            </a:r>
          </a:p>
        </p:txBody>
      </p:sp>
    </p:spTree>
    <p:extLst>
      <p:ext uri="{BB962C8B-B14F-4D97-AF65-F5344CB8AC3E}">
        <p14:creationId xmlns:p14="http://schemas.microsoft.com/office/powerpoint/2010/main" val="35186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20" y="550385"/>
            <a:ext cx="6781890" cy="994172"/>
          </a:xfrm>
        </p:spPr>
        <p:txBody>
          <a:bodyPr>
            <a:normAutofit/>
          </a:bodyPr>
          <a:lstStyle/>
          <a:p>
            <a:r>
              <a:rPr lang="pl-PL" sz="3000" dirty="0" err="1">
                <a:latin typeface="__fkGroteskNeue_598ab8"/>
              </a:rPr>
              <a:t>Sanctions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6481"/>
            <a:ext cx="7886700" cy="472801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__fkGroteskNeue_598ab8"/>
              </a:rPr>
              <a:t>Introducing a prohibited AI system can result in a fine of 35 million </a:t>
            </a:r>
            <a:r>
              <a:rPr lang="pl-PL" dirty="0">
                <a:latin typeface="__fkGroteskNeue_598ab8"/>
              </a:rPr>
              <a:t>euro </a:t>
            </a:r>
            <a:r>
              <a:rPr lang="en-GB" dirty="0">
                <a:latin typeface="__fkGroteskNeue_598ab8"/>
              </a:rPr>
              <a:t>or 7% of the company’s global turnover from the previous year, whichever is higher</a:t>
            </a:r>
          </a:p>
          <a:p>
            <a:r>
              <a:rPr lang="en-GB" dirty="0">
                <a:latin typeface="__fkGroteskNeue_598ab8"/>
              </a:rPr>
              <a:t>Failure to comply with other provisions of the regulation can lead to a fine of 15 million </a:t>
            </a:r>
            <a:r>
              <a:rPr lang="pl-PL" dirty="0">
                <a:latin typeface="__fkGroteskNeue_598ab8"/>
              </a:rPr>
              <a:t>euro </a:t>
            </a:r>
            <a:r>
              <a:rPr lang="en-GB" dirty="0">
                <a:latin typeface="__fkGroteskNeue_598ab8"/>
              </a:rPr>
              <a:t>or 3% of the company’s global turnover from the previous year, whichever is higher</a:t>
            </a:r>
          </a:p>
          <a:p>
            <a:r>
              <a:rPr lang="en-GB" dirty="0">
                <a:latin typeface="__fkGroteskNeue_598ab8"/>
              </a:rPr>
              <a:t>Not cooperating with enforcement bodies may incur a fine of 7 million </a:t>
            </a:r>
            <a:r>
              <a:rPr lang="pl-PL" dirty="0">
                <a:latin typeface="__fkGroteskNeue_598ab8"/>
              </a:rPr>
              <a:t>euro </a:t>
            </a:r>
            <a:r>
              <a:rPr lang="en-GB" dirty="0">
                <a:latin typeface="__fkGroteskNeue_598ab8"/>
              </a:rPr>
              <a:t>or 1% of the company’s global turnover from the previous year, whichever is higher</a:t>
            </a:r>
          </a:p>
          <a:p>
            <a:r>
              <a:rPr lang="en-GB" dirty="0">
                <a:latin typeface="__fkGroteskNeue_598ab8"/>
              </a:rPr>
              <a:t>In addition to financial penalties, entities may be required to take corrective actions to restore compliance with the regulation</a:t>
            </a:r>
          </a:p>
          <a:p>
            <a:r>
              <a:rPr lang="en-GB" dirty="0">
                <a:latin typeface="__fkGroteskNeue_598ab8"/>
              </a:rPr>
              <a:t>In extreme cases, where violations significantly impact health, safety, or fundamental human rights, a ban on specific activities and the use of certain AI systems may be imposed</a:t>
            </a:r>
          </a:p>
        </p:txBody>
      </p:sp>
    </p:spTree>
    <p:extLst>
      <p:ext uri="{BB962C8B-B14F-4D97-AF65-F5344CB8AC3E}">
        <p14:creationId xmlns:p14="http://schemas.microsoft.com/office/powerpoint/2010/main" val="318292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24D97F32-1898-C8E6-6359-988A095B1571}"/>
              </a:ext>
            </a:extLst>
          </p:cNvPr>
          <p:cNvSpPr txBox="1"/>
          <p:nvPr/>
        </p:nvSpPr>
        <p:spPr>
          <a:xfrm>
            <a:off x="1517861" y="5101695"/>
            <a:ext cx="2018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2400" dirty="0">
                <a:solidFill>
                  <a:prstClr val="white"/>
                </a:solidFill>
                <a:latin typeface="Aptos" panose="021100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Perplexity</a:t>
            </a:r>
            <a:endParaRPr lang="en-GB" sz="2400" dirty="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9144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Key principles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75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dirty="0" err="1"/>
              <a:t>Artificial</a:t>
            </a:r>
            <a:r>
              <a:rPr lang="pl-PL" sz="3000" dirty="0"/>
              <a:t> </a:t>
            </a:r>
            <a:r>
              <a:rPr lang="pl-PL" sz="3000" dirty="0" err="1"/>
              <a:t>Intelligence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163" y="2046024"/>
            <a:ext cx="4368725" cy="458012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latin typeface="__fkGroteskNeue_598ab8"/>
              </a:rPr>
              <a:t>An AI system is a machine-based system that operates autonomously, </a:t>
            </a:r>
            <a:r>
              <a:rPr lang="pl-PL" sz="2400" dirty="0" err="1">
                <a:latin typeface="__fkGroteskNeue_598ab8"/>
              </a:rPr>
              <a:t>may</a:t>
            </a:r>
            <a:r>
              <a:rPr lang="pl-PL" sz="2400" dirty="0">
                <a:latin typeface="__fkGroteskNeue_598ab8"/>
              </a:rPr>
              <a:t> </a:t>
            </a:r>
            <a:r>
              <a:rPr lang="en-GB" sz="2400" dirty="0">
                <a:latin typeface="__fkGroteskNeue_598ab8"/>
              </a:rPr>
              <a:t>ad</a:t>
            </a:r>
            <a:r>
              <a:rPr lang="pl-PL" sz="2400" dirty="0">
                <a:latin typeface="__fkGroteskNeue_598ab8"/>
              </a:rPr>
              <a:t>o</a:t>
            </a:r>
            <a:r>
              <a:rPr lang="en-GB" sz="2400" dirty="0">
                <a:latin typeface="__fkGroteskNeue_598ab8"/>
              </a:rPr>
              <a:t>p</a:t>
            </a:r>
            <a:r>
              <a:rPr lang="pl-PL" sz="2400" dirty="0">
                <a:latin typeface="__fkGroteskNeue_598ab8"/>
              </a:rPr>
              <a:t>t</a:t>
            </a:r>
            <a:r>
              <a:rPr lang="en-GB" sz="2400" dirty="0">
                <a:latin typeface="__fkGroteskNeue_598ab8"/>
              </a:rPr>
              <a:t> after deployment, and generates outputs like predictions, content, recommendations, or decisions based on input, influencing physical or virtual environments</a:t>
            </a:r>
            <a:r>
              <a:rPr lang="pl-PL" sz="2400" dirty="0">
                <a:latin typeface="__fkGroteskNeue_598ab8"/>
              </a:rPr>
              <a:t> (</a:t>
            </a:r>
            <a:r>
              <a:rPr lang="pl-PL" sz="2400" dirty="0" err="1">
                <a:latin typeface="__fkGroteskNeue_598ab8"/>
              </a:rPr>
              <a:t>Article</a:t>
            </a:r>
            <a:r>
              <a:rPr lang="pl-PL" sz="2400" dirty="0">
                <a:latin typeface="__fkGroteskNeue_598ab8"/>
              </a:rPr>
              <a:t> 3 (1))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latin typeface="__fkGroteskNeue_598ab8"/>
              </a:rPr>
              <a:t>Key characteristics include:</a:t>
            </a:r>
            <a:endParaRPr lang="pl-PL" sz="2400" dirty="0">
              <a:latin typeface="__fkGroteskNeue_598ab8"/>
            </a:endParaRPr>
          </a:p>
          <a:p>
            <a:pPr lvl="1"/>
            <a:r>
              <a:rPr lang="en-GB" sz="2100" dirty="0">
                <a:latin typeface="__fkGroteskNeue_598ab8"/>
              </a:rPr>
              <a:t>inference capability</a:t>
            </a:r>
            <a:endParaRPr lang="pl-PL" sz="2100" dirty="0">
              <a:latin typeface="__fkGroteskNeue_598ab8"/>
            </a:endParaRPr>
          </a:p>
          <a:p>
            <a:pPr lvl="1"/>
            <a:r>
              <a:rPr lang="en-GB" sz="2100" dirty="0">
                <a:latin typeface="__fkGroteskNeue_598ab8"/>
              </a:rPr>
              <a:t>learning and adaptiveness</a:t>
            </a:r>
            <a:endParaRPr lang="pl-PL" sz="2100" dirty="0">
              <a:latin typeface="__fkGroteskNeue_598ab8"/>
            </a:endParaRPr>
          </a:p>
          <a:p>
            <a:pPr lvl="1"/>
            <a:r>
              <a:rPr lang="en-GB" sz="2100" dirty="0">
                <a:latin typeface="__fkGroteskNeue_598ab8"/>
              </a:rPr>
              <a:t>autonomy</a:t>
            </a:r>
            <a:endParaRPr lang="pl-PL" sz="2100" dirty="0">
              <a:latin typeface="__fkGroteskNeue_598ab8"/>
            </a:endParaRPr>
          </a:p>
          <a:p>
            <a:pPr lvl="1"/>
            <a:r>
              <a:rPr lang="en-GB" sz="2100" dirty="0">
                <a:latin typeface="__fkGroteskNeue_598ab8"/>
              </a:rPr>
              <a:t>context of operation</a:t>
            </a:r>
            <a:endParaRPr lang="en-US" sz="2100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71EB1B7-74BB-39D6-044D-4774FBE05A84}"/>
              </a:ext>
            </a:extLst>
          </p:cNvPr>
          <p:cNvSpPr txBox="1"/>
          <p:nvPr/>
        </p:nvSpPr>
        <p:spPr>
          <a:xfrm>
            <a:off x="433366" y="4965272"/>
            <a:ext cx="3713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Reprinted with permission from </a:t>
            </a:r>
            <a:r>
              <a:rPr lang="en-US" sz="900" dirty="0" err="1">
                <a:solidFill>
                  <a:schemeClr val="bg1"/>
                </a:solidFill>
              </a:rPr>
              <a:t>Zaharchuk</a:t>
            </a:r>
            <a:r>
              <a:rPr lang="en-US" sz="900" dirty="0">
                <a:solidFill>
                  <a:schemeClr val="bg1"/>
                </a:solidFill>
              </a:rPr>
              <a:t> et al. (15). </a:t>
            </a:r>
            <a:r>
              <a:rPr lang="pl-PL" sz="900" dirty="0">
                <a:solidFill>
                  <a:schemeClr val="bg1"/>
                </a:solidFill>
              </a:rPr>
              <a:t> </a:t>
            </a:r>
            <a:br>
              <a:rPr lang="pl-PL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Copyright American Journal of Neuroradiology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EC0F0DA-2D33-95B9-FC64-5ECF2DF3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3" y="2046025"/>
            <a:ext cx="3742513" cy="27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08" y="578636"/>
            <a:ext cx="6723386" cy="994172"/>
          </a:xfrm>
        </p:spPr>
        <p:txBody>
          <a:bodyPr>
            <a:normAutofit fontScale="90000"/>
          </a:bodyPr>
          <a:lstStyle/>
          <a:p>
            <a:r>
              <a:rPr lang="en-GB" dirty="0"/>
              <a:t>Technological progress holds value only when it benefits people and the natural environment</a:t>
            </a:r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4168B92-62A3-F286-546B-DB43F10EA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6" y="2085840"/>
            <a:ext cx="6766994" cy="380643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61DFFD5-AB39-913F-BE1A-C4977431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2" y="2085840"/>
            <a:ext cx="4496974" cy="341429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BEF16BD-1B90-2A0D-4A96-308970E8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31" y="2364883"/>
            <a:ext cx="4660528" cy="358637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B810294-51FF-3BB4-D0B4-9D5CAE67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41" y="2332994"/>
            <a:ext cx="7664549" cy="2524793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A822E28-B3F9-DA91-3FE2-0059CF65D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154" y="2785143"/>
            <a:ext cx="7252745" cy="271499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B8E45CC8-D5A1-60BF-104C-0EE46C501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863" y="2085838"/>
            <a:ext cx="6267248" cy="3674126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5743C994-D8AD-4A51-D885-D9B548E19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78" y="2578050"/>
            <a:ext cx="5934670" cy="3292981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6AEE42D5-76AD-8FE9-1358-3B90883B6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889" y="2779239"/>
            <a:ext cx="7137197" cy="3091792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AE6CE39-3FE4-DD2E-5839-2C60BE31C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89" y="3019019"/>
            <a:ext cx="7817508" cy="26942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E1362C-7FE2-DB44-B075-64DE1FB0EF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219" y="2000213"/>
            <a:ext cx="3335827" cy="387974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110FED4-6513-D122-D1B0-974BAD108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137" y="1708334"/>
            <a:ext cx="2141113" cy="38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do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think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54" y="2335510"/>
            <a:ext cx="3717073" cy="31544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300" dirty="0">
                <a:latin typeface="__fkGroteskNeue_598ab8"/>
              </a:rPr>
              <a:t>Should the use of AI be regulated by law?</a:t>
            </a:r>
            <a:endParaRPr lang="en-US" sz="3300" dirty="0">
              <a:latin typeface="__fkGroteskNeue_598ab8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DB7C249-3DFE-F15A-D4E0-23511D218A6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67" y="2990515"/>
            <a:ext cx="2418824" cy="241882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3580D-7983-F516-87E5-DCCA1DD476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6" y="2990515"/>
            <a:ext cx="2499458" cy="2499458"/>
          </a:xfrm>
          <a:prstGeom prst="rect">
            <a:avLst/>
          </a:prstGeom>
        </p:spPr>
      </p:pic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23719915-AD38-2F38-545F-77737FB853C9}"/>
              </a:ext>
            </a:extLst>
          </p:cNvPr>
          <p:cNvSpPr txBox="1">
            <a:spLocks/>
          </p:cNvSpPr>
          <p:nvPr/>
        </p:nvSpPr>
        <p:spPr>
          <a:xfrm>
            <a:off x="779022" y="2335510"/>
            <a:ext cx="1597670" cy="7211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750"/>
              </a:spcBef>
            </a:pPr>
            <a:r>
              <a:rPr lang="pl-PL" sz="3300" dirty="0" err="1">
                <a:solidFill>
                  <a:schemeClr val="bg1"/>
                </a:solidFill>
                <a:latin typeface="__fkGroteskNeue_598ab8"/>
              </a:rPr>
              <a:t>Yes</a:t>
            </a:r>
            <a:endParaRPr lang="pl-PL" sz="3300" dirty="0">
              <a:solidFill>
                <a:schemeClr val="bg1"/>
              </a:solidFill>
              <a:latin typeface="__fkGroteskNeue_598ab8"/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A9F155A-5869-59D4-8E7F-FFD975472402}"/>
              </a:ext>
            </a:extLst>
          </p:cNvPr>
          <p:cNvSpPr txBox="1">
            <a:spLocks/>
          </p:cNvSpPr>
          <p:nvPr/>
        </p:nvSpPr>
        <p:spPr>
          <a:xfrm>
            <a:off x="6885386" y="2335510"/>
            <a:ext cx="1427984" cy="8625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300" dirty="0">
                <a:solidFill>
                  <a:schemeClr val="bg1"/>
                </a:solidFill>
                <a:latin typeface="__fkGroteskNeue_598ab8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4316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5144"/>
            <a:ext cx="6833894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The European Parliament believes that only sufficiently safe AI systems should be allowed for use, emphasizing prevention over regret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42387"/>
            <a:ext cx="7886700" cy="3823091"/>
          </a:xfrm>
        </p:spPr>
        <p:txBody>
          <a:bodyPr>
            <a:normAutofit fontScale="92500" lnSpcReduction="20000"/>
          </a:bodyPr>
          <a:lstStyle/>
          <a:p>
            <a:r>
              <a:rPr lang="en-GB" sz="3300" dirty="0">
                <a:latin typeface="__fkGroteskNeue_598ab8"/>
              </a:rPr>
              <a:t>The regulation ensures that AI technologies:</a:t>
            </a:r>
          </a:p>
          <a:p>
            <a:pPr lvl="1"/>
            <a:r>
              <a:rPr lang="en-GB" sz="3075" dirty="0">
                <a:latin typeface="__fkGroteskNeue_598ab8"/>
              </a:rPr>
              <a:t>Are used safely and ethically, respecting citizens’ rights, especially privacy and dignity</a:t>
            </a:r>
            <a:endParaRPr lang="pl-PL" sz="3075" dirty="0">
              <a:latin typeface="__fkGroteskNeue_598ab8"/>
            </a:endParaRPr>
          </a:p>
          <a:p>
            <a:pPr lvl="1"/>
            <a:r>
              <a:rPr lang="en-GB" sz="3075" dirty="0">
                <a:latin typeface="__fkGroteskNeue_598ab8"/>
              </a:rPr>
              <a:t>Are not used for mass surveillance or manipulation</a:t>
            </a:r>
          </a:p>
          <a:p>
            <a:pPr lvl="1"/>
            <a:r>
              <a:rPr lang="en-GB" sz="3075" dirty="0">
                <a:latin typeface="__fkGroteskNeue_598ab8"/>
              </a:rPr>
              <a:t>Do not discriminate against users and operate impartially</a:t>
            </a:r>
          </a:p>
          <a:p>
            <a:pPr lvl="1"/>
            <a:r>
              <a:rPr lang="en-GB" sz="3075" dirty="0">
                <a:latin typeface="__fkGroteskNeue_598ab8"/>
              </a:rPr>
              <a:t>Are controlled by humans, with users able to understand AI decision-making processes</a:t>
            </a:r>
          </a:p>
          <a:p>
            <a:pPr lvl="1"/>
            <a:r>
              <a:rPr lang="en-GB" sz="3075" dirty="0">
                <a:latin typeface="__fkGroteskNeue_598ab8"/>
              </a:rPr>
              <a:t>Are safe, protecting users from potential system errors</a:t>
            </a:r>
            <a:endParaRPr lang="en-US" sz="3075" dirty="0"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310346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 err="1"/>
              <a:t>Risk-based</a:t>
            </a:r>
            <a:r>
              <a:rPr lang="pl-PL" noProof="0" dirty="0"/>
              <a:t> </a:t>
            </a:r>
            <a:r>
              <a:rPr lang="pl-PL" noProof="0" dirty="0" err="1"/>
              <a:t>approach</a:t>
            </a:r>
            <a:endParaRPr lang="pl-P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995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219249-621b-4117-8472-4c85b6ccf211">
      <Terms xmlns="http://schemas.microsoft.com/office/infopath/2007/PartnerControls"/>
    </lcf76f155ced4ddcb4097134ff3c332f>
    <TaxCatchAll xmlns="b20e6869-dff3-42b0-b456-919f3555a5f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20" ma:contentTypeDescription="Utwórz nowy dokument." ma:contentTypeScope="" ma:versionID="e65551086e70720317bac434ae9cc095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b4ab8edff1be92106a2a0057ab5823f3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aca0451-846f-4657-aacd-2efcd5563b3d}" ma:internalName="TaxCatchAll" ma:showField="CatchAllData" ma:web="b20e6869-dff3-42b0-b456-919f3555a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f8e5803a-2701-4fdc-80e7-e6862e0b34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B82F51-8EAC-4D15-83D1-DE33ADBB2459}">
  <ds:schemaRefs>
    <ds:schemaRef ds:uri="http://schemas.microsoft.com/office/2006/metadata/properties"/>
    <ds:schemaRef ds:uri="http://schemas.microsoft.com/office/infopath/2007/PartnerControls"/>
    <ds:schemaRef ds:uri="47219249-621b-4117-8472-4c85b6ccf211"/>
    <ds:schemaRef ds:uri="b20e6869-dff3-42b0-b456-919f3555a5f1"/>
  </ds:schemaRefs>
</ds:datastoreItem>
</file>

<file path=customXml/itemProps2.xml><?xml version="1.0" encoding="utf-8"?>
<ds:datastoreItem xmlns:ds="http://schemas.openxmlformats.org/officeDocument/2006/customXml" ds:itemID="{9039510B-ABE8-4BB8-A662-60FC1DF239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9AF2AC-4BD1-4D1A-B283-257A673DA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2019</Words>
  <Application>Microsoft Office PowerPoint</Application>
  <PresentationFormat>Pokaz na ekranie (4:3)</PresentationFormat>
  <Paragraphs>211</Paragraphs>
  <Slides>32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32</vt:i4>
      </vt:variant>
    </vt:vector>
  </HeadingPairs>
  <TitlesOfParts>
    <vt:vector size="40" baseType="lpstr">
      <vt:lpstr>__fkGroteskNeue_598ab8</vt:lpstr>
      <vt:lpstr>Aptos</vt:lpstr>
      <vt:lpstr>Arial</vt:lpstr>
      <vt:lpstr>Calibri</vt:lpstr>
      <vt:lpstr>Open Sans</vt:lpstr>
      <vt:lpstr>Oswald</vt:lpstr>
      <vt:lpstr>Office Theme</vt:lpstr>
      <vt:lpstr>1_Office Theme</vt:lpstr>
      <vt:lpstr>Prezentacja programu PowerPoint</vt:lpstr>
      <vt:lpstr>What should you know about  AI ACT  if you are a AI practitioner</vt:lpstr>
      <vt:lpstr>Agenda</vt:lpstr>
      <vt:lpstr>Key principles</vt:lpstr>
      <vt:lpstr>Artificial Intelligence</vt:lpstr>
      <vt:lpstr>Technological progress holds value only when it benefits people and the natural environment</vt:lpstr>
      <vt:lpstr>What do you think?</vt:lpstr>
      <vt:lpstr>The European Parliament believes that only sufficiently safe AI systems should be allowed for use, emphasizing prevention over regret</vt:lpstr>
      <vt:lpstr>Risk-based approach</vt:lpstr>
      <vt:lpstr>Classification of AI systems based on the potential risks to public safety, fundamental rights, and societal values</vt:lpstr>
      <vt:lpstr>Eight systems with unacceptable risks</vt:lpstr>
      <vt:lpstr>Eight systems with unacceptable risks cont.</vt:lpstr>
      <vt:lpstr>High-risk systems: embedded AI</vt:lpstr>
      <vt:lpstr>High-risk systems: embedded AI</vt:lpstr>
      <vt:lpstr>High-risk systems: standalone AI</vt:lpstr>
      <vt:lpstr>AI systems that poses no significant risk</vt:lpstr>
      <vt:lpstr>GPAI with systematic risk</vt:lpstr>
      <vt:lpstr>Limited risk </vt:lpstr>
      <vt:lpstr>Low risk </vt:lpstr>
      <vt:lpstr>Prezentacja programu PowerPoint</vt:lpstr>
      <vt:lpstr>Obligations</vt:lpstr>
      <vt:lpstr>Scope of AI Act</vt:lpstr>
      <vt:lpstr>Legal obligations vary based on the organization’s role and the AI system’s risk class</vt:lpstr>
      <vt:lpstr>Requirements for low and limited risk  systems</vt:lpstr>
      <vt:lpstr>Transparency obligations</vt:lpstr>
      <vt:lpstr>Requirements for GPAI systems</vt:lpstr>
      <vt:lpstr>Requirements for high risk AI systems</vt:lpstr>
      <vt:lpstr>Requirements for providers of high risk AI systems</vt:lpstr>
      <vt:lpstr>Requirements for deployers of high risk AI systems</vt:lpstr>
      <vt:lpstr>Unacceptable risk AI systems </vt:lpstr>
      <vt:lpstr>Sanctions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Marcin Szeliga</cp:lastModifiedBy>
  <cp:revision>10</cp:revision>
  <dcterms:created xsi:type="dcterms:W3CDTF">2024-04-18T18:49:17Z</dcterms:created>
  <dcterms:modified xsi:type="dcterms:W3CDTF">2024-10-09T17:01:12Z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  <property fmtid="{D5CDD505-2E9C-101B-9397-08002B2CF9AE}" pid="3" name="MediaServiceImageTags">
    <vt:lpwstr/>
  </property>
</Properties>
</file>